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2" r:id="rId9"/>
    <p:sldId id="270" r:id="rId10"/>
    <p:sldId id="265" r:id="rId11"/>
    <p:sldId id="269" r:id="rId12"/>
    <p:sldId id="263" r:id="rId13"/>
    <p:sldId id="264" r:id="rId14"/>
    <p:sldId id="272" r:id="rId15"/>
    <p:sldId id="266" r:id="rId16"/>
    <p:sldId id="273" r:id="rId17"/>
    <p:sldId id="267" r:id="rId18"/>
    <p:sldId id="274" r:id="rId19"/>
    <p:sldId id="268" r:id="rId20"/>
    <p:sldId id="275" r:id="rId21"/>
    <p:sldId id="27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alapaevsk.bizly.ru/1597781207-uk-kommunalnie-uslugi/" TargetMode="External"/><Relationship Id="rId2" Type="http://schemas.openxmlformats.org/officeDocument/2006/relationships/hyperlink" Target="https://alapaevsk.bizly.ru/1597740630-ruzhk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alapaevsk.bizly.ru/1597813157-centralnoe-plyus/" TargetMode="External"/><Relationship Id="rId5" Type="http://schemas.openxmlformats.org/officeDocument/2006/relationships/hyperlink" Target="https://alapaevsk.bizly.ru/1597813064-proizvodstvennoe-predpriyatie-zhkh/" TargetMode="External"/><Relationship Id="rId4" Type="http://schemas.openxmlformats.org/officeDocument/2006/relationships/hyperlink" Target="https://alapaevsk.bizly.ru/1597812955-sluzhba-edinogo-zakazchika-alapaevskogo-municipalnogo-obrazovaniya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060848"/>
            <a:ext cx="6015215" cy="2671152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000" dirty="0" smtClean="0"/>
              <a:t>«</a:t>
            </a:r>
            <a:r>
              <a:rPr lang="ru-RU" sz="4000" dirty="0" smtClean="0"/>
              <a:t>Путь </a:t>
            </a:r>
            <a:r>
              <a:rPr lang="ru-RU" sz="4000" dirty="0" smtClean="0"/>
              <a:t>к профессиональной </a:t>
            </a:r>
            <a:r>
              <a:rPr lang="ru-RU" sz="4000" dirty="0" smtClean="0"/>
              <a:t>карьере»</a:t>
            </a:r>
            <a:endParaRPr lang="ru-RU" sz="4000" dirty="0"/>
          </a:p>
        </p:txBody>
      </p:sp>
      <p:pic>
        <p:nvPicPr>
          <p:cNvPr id="1030" name="Picture 6" descr="https://thumbs.dreamstime.com/z/%D0%B1%D0%B8%D0%B7%D0%BD%D0%B5%D1%81%D0%BC%D0%B5%D0%BD-%D0%B5%D1%81%D1%82%D0%BD%D0%B8%D1%86-%D0%B5%D1%81%D1%82%D0%BD%D0%B8%D1%86%D1%8B-infographic-%D0%B8-%D0%B5%D1%82-%D0%BA-%D0%B8-%D1%8E%D1%81%D1%82%D1%80%D0%B0%D1%86%D0%B8%D0%B8-%D0%B2%D0%B5%D0%BA%D1%82%D0%BE%D1%80%D0%B0-%D0%B8%D0%B7%D0%B0%D0%B9%D0%BD%D0%B0-7693529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7"/>
          <a:stretch/>
        </p:blipFill>
        <p:spPr bwMode="auto">
          <a:xfrm>
            <a:off x="5148064" y="3681079"/>
            <a:ext cx="3075787" cy="294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12714" y="620688"/>
            <a:ext cx="6423581" cy="3024336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>
            <a:lvl1pPr marL="640080" indent="-457200" algn="l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54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82880" indent="0" algn="ctr">
              <a:buFont typeface="Georgia" pitchFamily="18" charset="0"/>
              <a:buNone/>
            </a:pPr>
            <a:r>
              <a:rPr lang="ru-RU" sz="6000" dirty="0" smtClean="0"/>
              <a:t>Круглый стол</a:t>
            </a:r>
          </a:p>
          <a:p>
            <a:pPr marL="182880" indent="0" algn="ctr">
              <a:buFont typeface="Georgia" pitchFamily="18" charset="0"/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450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886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МУП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Алапаевское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архитектурно-градостроительное бюро МО </a:t>
            </a:r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г.Алапаевск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268760"/>
            <a:ext cx="77048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Руководитель Исполняющий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обязанности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директора Ермакова Ирина Валерьевна</a:t>
            </a:r>
            <a:r>
              <a:rPr lang="ru-RU" sz="2400" i="1" u="sng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i="1" u="sng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708920"/>
            <a:ext cx="7488832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Вид деятельности:</a:t>
            </a: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Инженерные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изыскания являются одним из важнейших видов строительной деятельности, с них начинается любой процесс строительства и эксплуатации объектов. Комплексный подход, объединяющий различные виды инженерных изысканий позволяет проводить разностороннее и своевременное обследование строительных площадок, зданий и сооружений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98921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altay/1974402/2a0000016d3881a19a431137d72333ca65fe/X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532" y="1052736"/>
            <a:ext cx="4968552" cy="3726413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scene3d>
            <a:camera prst="obliqueTopRigh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808" y="188640"/>
            <a:ext cx="48846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Инженерные изыскания </a:t>
            </a:r>
            <a:endParaRPr lang="ru-RU" sz="3200" dirty="0"/>
          </a:p>
        </p:txBody>
      </p:sp>
      <p:pic>
        <p:nvPicPr>
          <p:cNvPr id="1028" name="Picture 4" descr="https://avatars.mds.yandex.net/get-altay/1420183/2a00000167a70acac1d7b7f74238ca17c97e/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429000"/>
            <a:ext cx="5009627" cy="3339752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639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628800"/>
            <a:ext cx="79928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Торговля розничная в нестационарных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торговых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объектах и на рынках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71600" y="548680"/>
            <a:ext cx="69847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Индивидуальный предприниматель </a:t>
            </a:r>
            <a:r>
              <a:rPr lang="ru-RU" sz="2400" i="1" dirty="0" err="1">
                <a:solidFill>
                  <a:schemeClr val="tx2">
                    <a:lumMod val="50000"/>
                  </a:schemeClr>
                </a:solidFill>
              </a:rPr>
              <a:t>Кульчеева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 Е.Н.</a:t>
            </a:r>
          </a:p>
        </p:txBody>
      </p:sp>
      <p:pic>
        <p:nvPicPr>
          <p:cNvPr id="2052" name="Picture 4" descr="https://trio-market.ru/upload/iblock/e69/b186fa4340521c917cff62bf9eb623d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933056"/>
            <a:ext cx="3474496" cy="2605872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avatars.mds.yandex.net/get-altay/939994/2a0000016287fda66e1ee73ae371545bd741/XXX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6"/>
          <a:stretch/>
        </p:blipFill>
        <p:spPr bwMode="auto">
          <a:xfrm>
            <a:off x="3793980" y="2582371"/>
            <a:ext cx="4835640" cy="2701370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695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0458" y="864320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t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Руководитель</a:t>
            </a:r>
          </a:p>
          <a:p>
            <a:pPr algn="ctr"/>
            <a:r>
              <a:rPr lang="ru-RU" sz="2400" i="1" dirty="0" err="1">
                <a:solidFill>
                  <a:schemeClr val="tx2">
                    <a:lumMod val="50000"/>
                  </a:schemeClr>
                </a:solidFill>
              </a:rPr>
              <a:t>Гундырева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 Светлана Анатольевна, директор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99592" y="33323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Муниципальный фонд поддержки малого предпринимательства г. Алапаевск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-26466" y="1730647"/>
            <a:ext cx="90019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Виды деятельности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Основной вид деятельности </a:t>
            </a:r>
            <a:endParaRPr lang="ru-RU" sz="2000" b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Предоставление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прочих финансовых услуг, кроме услуг по страхованию и пенсионному обеспечению, не включенных в другие группировки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Дополнительные виды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</a:rPr>
              <a:t>деятельности</a:t>
            </a: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Деятельность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по обработке данных, предоставление услуг по размещению информации и связанная с этим деятельность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Деятельность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по созданию и использованию баз данных и информационных ресурсов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Деятельность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по оказанию услуг в области бухгалтерского учета, по проведению финансового аудита, по налоговому консультированию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Консультирование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по вопросам коммерческой деятельности и управления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Исследование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конъюнктуры рынка и изучение общественного мнения</a:t>
            </a:r>
          </a:p>
        </p:txBody>
      </p:sp>
    </p:spTree>
    <p:extLst>
      <p:ext uri="{BB962C8B-B14F-4D97-AF65-F5344CB8AC3E}">
        <p14:creationId xmlns:p14="http://schemas.microsoft.com/office/powerpoint/2010/main" val="3957729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cf.ppt-online.org/files/slide/b/BTI1af7zmJxhZt2Qv4AeygH3PSRDUrijn5kbNu/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" y="1628800"/>
            <a:ext cx="4571289" cy="342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uslide.ru/images/9/15537/960/img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0494" y="3501008"/>
            <a:ext cx="4475987" cy="33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22" y="170056"/>
            <a:ext cx="914257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Предоставление </a:t>
            </a:r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прочих финансовых услуг, кроме услуг по страхованию и пенсионному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обеспечению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606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2243"/>
            <a:ext cx="806489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Общество с ограниченной ответственностью «Элемент-Трейд»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Н.Тагил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ТС «Монетка»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904577"/>
              </p:ext>
            </p:extLst>
          </p:nvPr>
        </p:nvGraphicFramePr>
        <p:xfrm>
          <a:off x="179512" y="1662212"/>
          <a:ext cx="8694712" cy="4780290"/>
        </p:xfrm>
        <a:graphic>
          <a:graphicData uri="http://schemas.openxmlformats.org/drawingml/2006/table">
            <a:tbl>
              <a:tblPr/>
              <a:tblGrid>
                <a:gridCol w="8694712"/>
              </a:tblGrid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Розничная торговля в неспециализированных магазинах незамороженными продуктами, включая напитки, и табачными изделиями</a:t>
                      </a:r>
                      <a:r>
                        <a:rPr lang="ru-RU" sz="1800" b="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?</a:t>
                      </a:r>
                      <a:endParaRPr lang="ru-RU" sz="18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</a:endParaRP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Сдача внаем собственного недвижимого имущества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Исследование конъюнктуры рынка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Неспециализированная оптовая торговля незамороженными пищевыми продуктами, напитками и табачными изделиями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Рекламная деятельность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Прочая оптовая торговля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Оптовая торговля прочими потребительскими товарами, не включенными в другие группировки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Специализированная розничная торговля прочими непродовольственными товарами, не включенными в другие группировки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Деятельность агентов по оптовой торговле пищевыми продуктами, включая напитки, и табачными изделиями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7504">
                <a:tc>
                  <a:txBody>
                    <a:bodyPr/>
                    <a:lstStyle/>
                    <a:p>
                      <a:pPr marL="285750" indent="-285750" fontAlgn="t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</a:rPr>
                        <a:t>Деятельность холдинг-компаний в области финансового посредничества</a:t>
                      </a:r>
                    </a:p>
                  </a:txBody>
                  <a:tcPr marL="59914" marR="47932" marT="29957" marB="2995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979712" y="1204916"/>
            <a:ext cx="5544616" cy="45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14283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latin typeface="defaultfont"/>
                <a:cs typeface="Arial" pitchFamily="34" charset="0"/>
              </a:rPr>
              <a:t>Виды деятельности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97585" y="782032"/>
            <a:ext cx="6660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Учредитель </a:t>
            </a:r>
            <a:r>
              <a:rPr lang="ru-RU" sz="2400" i="1" dirty="0" err="1" smtClean="0">
                <a:solidFill>
                  <a:schemeClr val="tx2">
                    <a:lumMod val="50000"/>
                  </a:schemeClr>
                </a:solidFill>
              </a:rPr>
              <a:t>Заболотнов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 Роман Николаевич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41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s://career.monetka.ru/upload/iblock/e2a/e2ad759661f1f575272c1d57cbfd421c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81"/>
          <a:stretch/>
        </p:blipFill>
        <p:spPr bwMode="auto">
          <a:xfrm>
            <a:off x="3071542" y="908720"/>
            <a:ext cx="5872793" cy="344203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i1.photo.2gis.com/images/branch/16/2251799847620815_996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218" y="3414807"/>
            <a:ext cx="5832648" cy="328086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70160" y="35565"/>
            <a:ext cx="34804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>
                <a:solidFill>
                  <a:schemeClr val="tx2">
                    <a:lumMod val="50000"/>
                  </a:schemeClr>
                </a:solidFill>
              </a:rPr>
              <a:t>ТС «Монетка»</a:t>
            </a:r>
          </a:p>
        </p:txBody>
      </p:sp>
    </p:spTree>
    <p:extLst>
      <p:ext uri="{BB962C8B-B14F-4D97-AF65-F5344CB8AC3E}">
        <p14:creationId xmlns:p14="http://schemas.microsoft.com/office/powerpoint/2010/main" val="507950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4108"/>
            <a:ext cx="77768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Уральский государственный лесотехнический университет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340768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Ректор Платонов 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Евгений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Петрович</a:t>
            </a:r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Кандидат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сельскохозяйственных наук, доцент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2783" y="2780928"/>
            <a:ext cx="8844088" cy="329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Образовательные программы:</a:t>
            </a:r>
          </a:p>
          <a:p>
            <a:pPr algn="ctr"/>
            <a:endParaRPr lang="ru-RU" sz="2400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Лесное дело;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Технология заготовительных и деревообрабатывающих производств;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Ландшафная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архитектура;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Эксплуатация транспортно-технологических машин и комплексов;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Менеджмент;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Строительство;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Прикладная информатика;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Землеустройство </a:t>
            </a:r>
            <a:r>
              <a:rPr lang="ru-RU" sz="2000" smtClean="0">
                <a:solidFill>
                  <a:schemeClr val="tx2">
                    <a:lumMod val="50000"/>
                  </a:schemeClr>
                </a:solidFill>
              </a:rPr>
              <a:t>и кадастр;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20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s://www.placevisor.com/uploads/images/business/000017298/uralskijj-gosudarstvennyjj-lesotekhnicheskijj-univ13817448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93" y="1346076"/>
            <a:ext cx="4981575" cy="373380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barnaul.org/upload/resize_cache/iblock/f23/1418_791_11ad056af159509fa29b13aa1d5079c1a/IMG_788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212976"/>
            <a:ext cx="4702783" cy="3529319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87624" y="9099"/>
            <a:ext cx="734481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50000"/>
                  </a:schemeClr>
                </a:solidFill>
              </a:rPr>
              <a:t>Уральский государственный лесотехнический университет</a:t>
            </a:r>
          </a:p>
        </p:txBody>
      </p:sp>
    </p:spTree>
    <p:extLst>
      <p:ext uri="{BB962C8B-B14F-4D97-AF65-F5344CB8AC3E}">
        <p14:creationId xmlns:p14="http://schemas.microsoft.com/office/powerpoint/2010/main" val="1027004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550" y="162880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Руководителем </a:t>
            </a:r>
            <a:r>
              <a:rPr lang="ru-RU" sz="2400" i="1" dirty="0" err="1">
                <a:solidFill>
                  <a:schemeClr val="tx2">
                    <a:lumMod val="50000"/>
                  </a:schemeClr>
                </a:solidFill>
              </a:rPr>
              <a:t>Алапаевский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 ЦЗН 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Кожина </a:t>
            </a:r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Елена Витальевна.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764704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chemeClr val="tx2">
                    <a:lumMod val="50000"/>
                  </a:schemeClr>
                </a:solidFill>
              </a:rPr>
              <a:t>Алапаевский</a:t>
            </a:r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 центр занятости населения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636912"/>
            <a:ext cx="9036496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Основными функциями </a:t>
            </a:r>
            <a:r>
              <a:rPr lang="ru-RU" sz="2400" dirty="0" err="1">
                <a:solidFill>
                  <a:schemeClr val="tx2">
                    <a:lumMod val="50000"/>
                  </a:schemeClr>
                </a:solidFill>
              </a:rPr>
              <a:t>Алапаевский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 ЦЗН являются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	регистрация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граждан в качестве безработных;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	содействие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гражданам в поиске подходящей работы;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	осуществление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социальных выплат безработным (пособия по безработице);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	организация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переобучения граждан;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	организация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и проведение оплачиваемых общественных работ.</a:t>
            </a:r>
          </a:p>
        </p:txBody>
      </p:sp>
    </p:spTree>
    <p:extLst>
      <p:ext uri="{BB962C8B-B14F-4D97-AF65-F5344CB8AC3E}">
        <p14:creationId xmlns:p14="http://schemas.microsoft.com/office/powerpoint/2010/main" val="19788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097" y="620688"/>
            <a:ext cx="8784976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Цель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-</a:t>
            </a:r>
            <a:endParaRPr lang="ru-RU" sz="3200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содействие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выпускникам школ в определении своей профессиональной траектории, работодателям в поиске профессиональных кадров для своего предприятия, информирование учащихся о вакансиях и возможностях получения высшего образования.</a:t>
            </a:r>
          </a:p>
          <a:p>
            <a:r>
              <a:rPr lang="ru-RU" dirty="0"/>
              <a:t>     </a:t>
            </a:r>
          </a:p>
        </p:txBody>
      </p:sp>
      <p:pic>
        <p:nvPicPr>
          <p:cNvPr id="1026" name="Picture 2" descr="https://st3.depositphotos.com/1532932/17506/v/950/depositphotos_175067156-stock-illustration-highschool-graduate-with-diploma-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183436"/>
            <a:ext cx="3384376" cy="3384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17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s://i.mycdn.me/i?r=AyH4iRPQ2q0otWIFepML2LxRtcUEImLhVCGZbdGGcmg9g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824" y="404664"/>
            <a:ext cx="5210175" cy="325755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pbs.twimg.com/media/De_ZkZkXUAAEU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852936"/>
            <a:ext cx="4824536" cy="361840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742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848872" cy="2952328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/>
              <a:t>Путь к профессиональной карьере</a:t>
            </a:r>
            <a:endParaRPr lang="ru-RU" dirty="0"/>
          </a:p>
        </p:txBody>
      </p:sp>
      <p:pic>
        <p:nvPicPr>
          <p:cNvPr id="1030" name="Picture 6" descr="https://thumbs.dreamstime.com/z/%D0%B1%D0%B8%D0%B7%D0%BD%D0%B5%D1%81%D0%BC%D0%B5%D0%BD-%D0%B5%D1%81%D1%82%D0%BD%D0%B8%D1%86-%D0%B5%D1%81%D1%82%D0%BD%D0%B8%D1%86%D1%8B-infographic-%D0%B8-%D0%B5%D1%82-%D0%BA-%D0%B8-%D1%8E%D1%81%D1%82%D1%80%D0%B0%D1%86%D0%B8%D0%B8-%D0%B2%D0%B5%D0%BA%D1%82%D0%BE%D1%80%D0%B0-%D0%B8%D0%B7%D0%B0%D0%B9%D0%BD%D0%B0-7693529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77"/>
          <a:stretch/>
        </p:blipFill>
        <p:spPr bwMode="auto">
          <a:xfrm>
            <a:off x="4502539" y="3645024"/>
            <a:ext cx="3113413" cy="298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301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97346"/>
            <a:ext cx="8892480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chemeClr val="tx2">
                    <a:lumMod val="50000"/>
                  </a:schemeClr>
                </a:solidFill>
              </a:rPr>
              <a:t>Задачи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 algn="ctr"/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оказать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практическую помощь выпускникам школ, находящимся на стадии определения своего профессионального становления, и работодателям в подборе необходимых кадров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создать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единую информационную среду, которая  обеспечит установление непосредственного контакта и диалога между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участниками встречи;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                            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             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продемонстрировать </a:t>
            </a:r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возможности продолжения обучения в учреждениях ВПО по специальности.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410313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496944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>
                <a:solidFill>
                  <a:schemeClr val="tx2">
                    <a:lumMod val="50000"/>
                  </a:schemeClr>
                </a:solidFill>
              </a:rPr>
              <a:t>Участники мероприятия: социальные партнеры техникума - работодатели и представители вузов</a:t>
            </a:r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</a:p>
          <a:p>
            <a:pPr algn="ctr"/>
            <a:endParaRPr lang="ru-RU" sz="2400" i="1" dirty="0" smtClean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Общество с ограниченной ответственностью «Аркада Групп»;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Муниципальное казенное учреждение «Управление жилищно-коммунального хозяйства, строительства и обслуживание органов местного самоуправления»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МКУ Дирекция единого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заказчика;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МУП </a:t>
            </a:r>
            <a:r>
              <a:rPr lang="ru-RU" sz="2000" dirty="0" err="1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лапаевское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архитектурно-градостроительное бюро МО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г.Алапаевск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Индивидуальный предприниматель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Кульчеева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Е.Н.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Муниципальный фонд поддержки малого предпринимательства г. Алапаевск;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Общество с ограниченной ответственностью «Элемент-Трейд»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</a:rPr>
              <a:t>Н.Тагил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 ТС «Монетка»;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Уральский государственный лесотехнический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университет;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Центр занятости г. Алапаевск.</a:t>
            </a:r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  <a:p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708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lh3.googleusercontent.com/p/AF1QipOo8X8VvC9bnllqcPQOxOJr8ZNaRhqRlDKzib5v=w600-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906686"/>
            <a:ext cx="3578312" cy="1944216"/>
          </a:xfrm>
          <a:prstGeom prst="rect">
            <a:avLst/>
          </a:prstGeom>
          <a:noFill/>
          <a:ln w="28575"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02719" y="0"/>
            <a:ext cx="70567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Государственное автономное профессиональное образовательное учреждение Свердловской области «</a:t>
            </a:r>
            <a:r>
              <a:rPr lang="ru-RU" dirty="0" err="1" smtClean="0">
                <a:solidFill>
                  <a:schemeClr val="tx2">
                    <a:lumMod val="50000"/>
                  </a:schemeClr>
                </a:solidFill>
              </a:rPr>
              <a:t>Алапаевский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</a:rPr>
              <a:t> многопрофильный техникум»</a:t>
            </a: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 smtClean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endParaRPr lang="ru-RU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2719" y="4005064"/>
            <a:ext cx="81948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Коммерция (по отраслям);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Технология продукции общественного питания;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Строительство и эксплуатация зданий и сооружений;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Мастер сухого строительства.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850902"/>
            <a:ext cx="69127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Образовательное учреждение готовит специалистов среднего звена: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30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980041"/>
            <a:ext cx="74888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Руководитель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Генеральный директор </a:t>
            </a:r>
          </a:p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</a:rPr>
              <a:t>Барышников Александр Валентинович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5817" y="2564904"/>
            <a:ext cx="889248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50000"/>
                  </a:schemeClr>
                </a:solidFill>
              </a:rPr>
              <a:t>Виды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деятельности</a:t>
            </a:r>
          </a:p>
          <a:p>
            <a:pPr algn="ctr"/>
            <a:endParaRPr lang="ru-RU" sz="2000" dirty="0">
              <a:solidFill>
                <a:schemeClr val="tx2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Строительство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жилых и нежилых зданий</a:t>
            </a: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</a:rPr>
              <a:t>Дополнительные виды деятельности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Монтаж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промышленных машин и оборудования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Разборка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и снос зданий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Подготовка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строительной площадки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Производство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электромонтажных работ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Производство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санитарно-технических работ, монтаж отопительных систем и систем кондиционирования воздуха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Производство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прочих строительно-монтажных работ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</a:rPr>
              <a:t>Производство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</a:rPr>
              <a:t>штукатурных работ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5280"/>
            <a:ext cx="7272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Общество с ограниченной ответственностью «Аркада Групп»</a:t>
            </a:r>
          </a:p>
        </p:txBody>
      </p:sp>
    </p:spTree>
    <p:extLst>
      <p:ext uri="{BB962C8B-B14F-4D97-AF65-F5344CB8AC3E}">
        <p14:creationId xmlns:p14="http://schemas.microsoft.com/office/powerpoint/2010/main" val="201293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1.wp.com/lestnitsygid.ru/wp-content/uploads/2016/10/img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54" y="1086677"/>
            <a:ext cx="3851920" cy="2567947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.mycdn.me/i?r=AzEPZsRbOZEKgBhR0XGMT1RkY7jWcxIXMlxIg0JrUzjSJqaKTM5SRkZCeTgDn6uOy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238" y="1086677"/>
            <a:ext cx="3634763" cy="242460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1.photo.2gis.com/images/branch/9/1266637398443440_ce3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55" y="3845881"/>
            <a:ext cx="3842334" cy="2881752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cdn0.youla.io/files/images/780_780/5e/c6/5ec6f9905994675e67121336-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5238" y="3845881"/>
            <a:ext cx="3634763" cy="279609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42055" y="260648"/>
            <a:ext cx="83064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Строительство </a:t>
            </a:r>
            <a:r>
              <a:rPr lang="ru-RU" sz="3200" dirty="0">
                <a:solidFill>
                  <a:schemeClr val="tx2">
                    <a:lumMod val="50000"/>
                  </a:schemeClr>
                </a:solidFill>
              </a:rPr>
              <a:t>жилых и нежилых зданий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68915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943674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Руководитель </a:t>
            </a:r>
          </a:p>
          <a:p>
            <a:pPr algn="ctr"/>
            <a:r>
              <a:rPr lang="ru-RU" sz="2400" i="1" dirty="0" smtClean="0">
                <a:solidFill>
                  <a:schemeClr val="tx2">
                    <a:lumMod val="50000"/>
                  </a:schemeClr>
                </a:solidFill>
              </a:rPr>
              <a:t>Директор Сысоев Алексей Николаевич </a:t>
            </a:r>
            <a:endParaRPr lang="ru-RU" sz="2400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2276872"/>
            <a:ext cx="8136904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	К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сферам деятельности фирмы можно отнести следующие виды: Коммунальные службы.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Так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же в Алапаевске в сфере Коммунальные службы работают следующие компании:</a:t>
            </a:r>
          </a:p>
          <a:p>
            <a:endParaRPr lang="ru-RU" sz="2200" dirty="0" smtClean="0">
              <a:solidFill>
                <a:schemeClr val="tx2">
                  <a:lumMod val="50000"/>
                </a:schemeClr>
              </a:solidFill>
              <a:hlinkClick r:id="rId2"/>
            </a:endParaRPr>
          </a:p>
          <a:p>
            <a:r>
              <a:rPr lang="ru-RU" sz="2200" dirty="0" err="1" smtClean="0">
                <a:solidFill>
                  <a:schemeClr val="tx2">
                    <a:lumMod val="50000"/>
                  </a:schemeClr>
                </a:solidFill>
                <a:hlinkClick r:id="rId2"/>
              </a:rPr>
              <a:t>Ружк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hlinkClick r:id="rId3"/>
              </a:rPr>
              <a:t>УК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hlinkClick r:id="rId3"/>
              </a:rPr>
              <a:t>Коммунальные 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hlinkClick r:id="rId3"/>
              </a:rPr>
              <a:t>Услуги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</a:p>
          <a:p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hlinkClick r:id="rId4"/>
              </a:rPr>
              <a:t>Служба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hlinkClick r:id="rId4"/>
              </a:rPr>
              <a:t>Единого Заказчика </a:t>
            </a:r>
            <a:r>
              <a:rPr lang="ru-RU" sz="2200" dirty="0" err="1">
                <a:solidFill>
                  <a:schemeClr val="tx2">
                    <a:lumMod val="50000"/>
                  </a:schemeClr>
                </a:solidFill>
                <a:hlinkClick r:id="rId4"/>
              </a:rPr>
              <a:t>Алапаевского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hlinkClick r:id="rId4"/>
              </a:rPr>
              <a:t> Муниципального Образования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 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Производственное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hlinkClick r:id="rId5"/>
              </a:rPr>
              <a:t>предприятие </a:t>
            </a:r>
            <a:endParaRPr lang="ru-RU" sz="2200" dirty="0" smtClean="0">
              <a:solidFill>
                <a:schemeClr val="tx2">
                  <a:lumMod val="50000"/>
                </a:schemeClr>
              </a:solidFill>
              <a:hlinkClick r:id="rId5"/>
            </a:endParaRPr>
          </a:p>
          <a:p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hlinkClick r:id="rId5"/>
              </a:rPr>
              <a:t>ЖКХ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 </a:t>
            </a:r>
            <a:r>
              <a:rPr lang="ru-RU" sz="2200" dirty="0" smtClean="0">
                <a:solidFill>
                  <a:schemeClr val="tx2">
                    <a:lumMod val="50000"/>
                  </a:schemeClr>
                </a:solidFill>
                <a:hlinkClick r:id="rId6"/>
              </a:rPr>
              <a:t>Центральное 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  <a:hlinkClick r:id="rId6"/>
              </a:rPr>
              <a:t>Плюс</a:t>
            </a:r>
            <a:r>
              <a:rPr lang="ru-RU" sz="2200" dirty="0">
                <a:solidFill>
                  <a:schemeClr val="tx2">
                    <a:lumMod val="50000"/>
                  </a:schemeClr>
                </a:solidFill>
              </a:rPr>
              <a:t> 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835696" y="147990"/>
            <a:ext cx="52870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>
                    <a:lumMod val="50000"/>
                  </a:schemeClr>
                </a:solidFill>
              </a:rPr>
              <a:t>МКУ Дирекция единого 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заказчика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63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s://allufa.ru/upload/iblock/c4c/c4cb9a7a7dbbafaaea5ca04a998959e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8" y="1447553"/>
            <a:ext cx="3674295" cy="2437283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waysi.ru/wp-content/uploads/9/6/f/96f27c7ecbe05df7c5b276579438adc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888" y="4088612"/>
            <a:ext cx="3766080" cy="2521141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s://pbs.twimg.com/media/EK7om_5WwAArR3y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002752"/>
            <a:ext cx="3672408" cy="2754306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https://fkr72.ru/files/news/tn_269893_2cd533656483a0a_157897682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498463"/>
            <a:ext cx="3600400" cy="240253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01600" prst="riblet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1720" y="332656"/>
            <a:ext cx="50513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solidFill>
                  <a:schemeClr val="tx2">
                    <a:lumMod val="50000"/>
                  </a:schemeClr>
                </a:solidFill>
              </a:rPr>
              <a:t>Коммунальные </a:t>
            </a:r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</a:rPr>
              <a:t>работы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5234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198</TotalTime>
  <Words>618</Words>
  <Application>Microsoft Office PowerPoint</Application>
  <PresentationFormat>Экран (4:3)</PresentationFormat>
  <Paragraphs>118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Воздушный поток</vt:lpstr>
      <vt:lpstr>«Путь к профессиональной карьере»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Путь к профессиональной карьере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Путь к профессиональной карьере</dc:title>
  <dc:creator>д</dc:creator>
  <cp:lastModifiedBy>д</cp:lastModifiedBy>
  <cp:revision>22</cp:revision>
  <dcterms:created xsi:type="dcterms:W3CDTF">2020-12-02T11:54:51Z</dcterms:created>
  <dcterms:modified xsi:type="dcterms:W3CDTF">2020-12-08T10:37:27Z</dcterms:modified>
</cp:coreProperties>
</file>