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68" r:id="rId2"/>
    <p:sldId id="269" r:id="rId3"/>
    <p:sldId id="270" r:id="rId4"/>
    <p:sldId id="272" r:id="rId5"/>
    <p:sldId id="276" r:id="rId6"/>
    <p:sldId id="277" r:id="rId7"/>
    <p:sldId id="278" r:id="rId8"/>
    <p:sldId id="279" r:id="rId9"/>
    <p:sldId id="280" r:id="rId10"/>
    <p:sldId id="283" r:id="rId11"/>
    <p:sldId id="286" r:id="rId12"/>
    <p:sldId id="287" r:id="rId13"/>
    <p:sldId id="291" r:id="rId14"/>
    <p:sldId id="288" r:id="rId15"/>
    <p:sldId id="289" r:id="rId16"/>
    <p:sldId id="290" r:id="rId17"/>
    <p:sldId id="282" r:id="rId18"/>
    <p:sldId id="284" r:id="rId19"/>
    <p:sldId id="285" r:id="rId20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333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AA022F5-9703-4B90-8B21-0C65ABD44F7E}" type="datetime1">
              <a:rPr lang="ru-RU" smtClean="0"/>
              <a:t>08.11.2022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63FFE7F-C917-439A-8026-3D301EB5CC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27998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541C1F1-A08D-408C-828C-5DFF929E3B24}" type="datetime1">
              <a:rPr lang="ru-RU" noProof="0" smtClean="0"/>
              <a:t>08.11.2022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EC0B30D-C07A-425B-A90C-BA7BEB191079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2319040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87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6800" y="4245434"/>
            <a:ext cx="8686800" cy="1464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5731795"/>
            <a:ext cx="8686800" cy="440405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829B01-D91F-4418-A7A8-E692214653FD}" type="datetime1">
              <a:rPr lang="ru-RU" smtClean="0"/>
              <a:t>08.11.2022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96400" y="457200"/>
            <a:ext cx="1828800" cy="5719762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457200"/>
            <a:ext cx="7955280" cy="5719762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013FBEF-9622-4E6F-91AD-1A84854E32E7}" type="datetime1">
              <a:rPr lang="ru-RU" smtClean="0"/>
              <a:t>08.11.2022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</p:spPr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B30942-AF54-4C43-B596-0C50C99B8721}" type="datetime1">
              <a:rPr lang="ru-RU" smtClean="0"/>
              <a:t>08.11.2022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242816"/>
            <a:ext cx="8686800" cy="1463040"/>
          </a:xfrm>
        </p:spPr>
        <p:txBody>
          <a:bodyPr rtlCol="0" anchor="b">
            <a:normAutofit/>
          </a:bodyPr>
          <a:lstStyle>
            <a:lvl1pPr rtl="0">
              <a:defRPr sz="48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066799" y="5733288"/>
            <a:ext cx="8686800" cy="438912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4800600" cy="427196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24600" y="1904999"/>
            <a:ext cx="4800600" cy="427196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C2F214E-7C63-48DE-8A97-7C10AE756013}" type="datetime1">
              <a:rPr lang="ru-RU" smtClean="0"/>
              <a:t>08.11.2022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772815"/>
            <a:ext cx="4800600" cy="73712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6800" y="2509937"/>
            <a:ext cx="4800600" cy="3662263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24600" y="1772815"/>
            <a:ext cx="4800600" cy="73712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24600" y="2509937"/>
            <a:ext cx="4800600" cy="3662263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85BAC24-0F4C-4972-B608-4468E9B3B8B9}" type="datetime1">
              <a:rPr lang="ru-RU" smtClean="0"/>
              <a:t>08.11.2022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B12DAB0-1689-47C6-B468-472EFBE3E427}" type="datetime1">
              <a:rPr lang="ru-RU" smtClean="0"/>
              <a:t>08.11.2022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416D4A-7D3C-4EDC-9E62-93A6D001134D}" type="datetime1">
              <a:rPr lang="ru-RU" smtClean="0"/>
              <a:t>08.11.2022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760" y="3090672"/>
            <a:ext cx="4663440" cy="18288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799" y="457200"/>
            <a:ext cx="5410201" cy="57150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00B32A-A506-4EC1-9ACB-B65F7A3BE5FC}" type="datetime1">
              <a:rPr lang="ru-RU" smtClean="0"/>
              <a:t>08.11.2022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760" y="3093099"/>
            <a:ext cx="4663440" cy="1828800"/>
          </a:xfrm>
        </p:spPr>
        <p:txBody>
          <a:bodyPr rtlCol="0" anchor="b">
            <a:normAutofit/>
          </a:bodyPr>
          <a:lstStyle>
            <a:lvl1pPr rtl="0">
              <a:defRPr sz="36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100584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06680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166EC540-81EE-43C0-909D-5BD43B41EC30}" type="datetime1">
              <a:rPr lang="ru-RU" smtClean="0"/>
              <a:t>08.11.2022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422849" y="6400800"/>
            <a:ext cx="7315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02792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5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 rtl="0"/>
            <a:r>
              <a:rPr lang="ru-RU" dirty="0" smtClean="0"/>
              <a:t>Технология </a:t>
            </a:r>
            <a:r>
              <a:rPr lang="en-US" dirty="0" smtClean="0"/>
              <a:t>Mind-mapping (flash-cards)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5512526"/>
            <a:ext cx="10546080" cy="1201783"/>
          </a:xfrm>
        </p:spPr>
        <p:txBody>
          <a:bodyPr rtlCol="0">
            <a:normAutofit/>
          </a:bodyPr>
          <a:lstStyle/>
          <a:p>
            <a:pPr algn="r" rtl="0"/>
            <a:r>
              <a:rPr lang="ru-RU" dirty="0" smtClean="0"/>
              <a:t>Преподаватель </a:t>
            </a:r>
          </a:p>
          <a:p>
            <a:pPr algn="r" rtl="0"/>
            <a:r>
              <a:rPr lang="ru-RU" dirty="0" smtClean="0"/>
              <a:t>Чусовитина Ю.А.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011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ИТ- помощники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905001"/>
            <a:ext cx="4171406" cy="42672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Arial" panose="020B0604020202020204" pitchFamily="34" charset="0"/>
              </a:rPr>
              <a:t>Xmind</a:t>
            </a:r>
          </a:p>
          <a:p>
            <a:r>
              <a:rPr lang="en-US" b="1" dirty="0">
                <a:solidFill>
                  <a:srgbClr val="666666"/>
                </a:solidFill>
                <a:latin typeface="Arial" panose="020B0604020202020204" pitchFamily="34" charset="0"/>
              </a:rPr>
              <a:t>Freemind</a:t>
            </a:r>
          </a:p>
          <a:p>
            <a:r>
              <a:rPr lang="en-US" b="1" dirty="0">
                <a:solidFill>
                  <a:srgbClr val="666666"/>
                </a:solidFill>
                <a:latin typeface="Arial" panose="020B0604020202020204" pitchFamily="34" charset="0"/>
              </a:rPr>
              <a:t>MindNode</a:t>
            </a:r>
          </a:p>
          <a:p>
            <a:r>
              <a:rPr lang="en-US" b="1" dirty="0">
                <a:solidFill>
                  <a:srgbClr val="666666"/>
                </a:solidFill>
                <a:latin typeface="Arial" panose="020B0604020202020204" pitchFamily="34" charset="0"/>
              </a:rPr>
              <a:t>BubblUs</a:t>
            </a:r>
          </a:p>
          <a:p>
            <a:r>
              <a:rPr lang="en-US" b="1" dirty="0" smtClean="0">
                <a:solidFill>
                  <a:srgbClr val="666666"/>
                </a:solidFill>
                <a:latin typeface="Arial" panose="020B0604020202020204" pitchFamily="34" charset="0"/>
              </a:rPr>
              <a:t>MindMeister</a:t>
            </a:r>
            <a:endParaRPr lang="en-US" b="1" dirty="0">
              <a:solidFill>
                <a:srgbClr val="666666"/>
              </a:solidFill>
              <a:latin typeface="Arial" panose="020B0604020202020204" pitchFamily="34" charset="0"/>
            </a:endParaRPr>
          </a:p>
          <a:p>
            <a:r>
              <a:rPr lang="en-US" b="1" dirty="0">
                <a:solidFill>
                  <a:srgbClr val="666666"/>
                </a:solidFill>
                <a:latin typeface="Arial" panose="020B0604020202020204" pitchFamily="34" charset="0"/>
              </a:rPr>
              <a:t>WiseMapping</a:t>
            </a:r>
            <a:endParaRPr lang="en-US" b="1" i="0" dirty="0">
              <a:solidFill>
                <a:srgbClr val="666666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8650" y="2145804"/>
            <a:ext cx="6308259" cy="346165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93445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6996" y="457519"/>
            <a:ext cx="4172755" cy="727338"/>
          </a:xfrm>
        </p:spPr>
        <p:txBody>
          <a:bodyPr/>
          <a:lstStyle/>
          <a:p>
            <a:pPr algn="ctr"/>
            <a:r>
              <a:rPr lang="en-US" dirty="0" smtClean="0"/>
              <a:t>Xmind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837" t="5155" r="15780" b="11545"/>
          <a:stretch/>
        </p:blipFill>
        <p:spPr>
          <a:xfrm>
            <a:off x="1171976" y="1352283"/>
            <a:ext cx="10048407" cy="530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25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Шаблоны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1904999"/>
            <a:ext cx="9867363" cy="477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8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5161" y="669702"/>
            <a:ext cx="9736428" cy="589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970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Библиотека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5314" y="1879242"/>
            <a:ext cx="9669886" cy="479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98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5763" y="528034"/>
            <a:ext cx="10483403" cy="607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7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1369" y="605307"/>
            <a:ext cx="10663707" cy="605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25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Преимущества технологии </a:t>
            </a:r>
            <a:r>
              <a:rPr lang="en-US" dirty="0" smtClean="0"/>
              <a:t>Mind-mapping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3326" y="1905001"/>
            <a:ext cx="11708674" cy="457417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60000"/>
              </a:lnSpc>
            </a:pPr>
            <a:r>
              <a:rPr lang="ru-RU" dirty="0" smtClean="0"/>
              <a:t>Осуществляет дифференцированный подход;</a:t>
            </a:r>
          </a:p>
          <a:p>
            <a:pPr>
              <a:lnSpc>
                <a:spcPct val="160000"/>
              </a:lnSpc>
            </a:pPr>
            <a:r>
              <a:rPr lang="ru-RU" dirty="0" smtClean="0"/>
              <a:t>Возможность организовать групповую, коллективную, индивидуальную работу;</a:t>
            </a:r>
          </a:p>
          <a:p>
            <a:pPr>
              <a:lnSpc>
                <a:spcPct val="160000"/>
              </a:lnSpc>
            </a:pPr>
            <a:r>
              <a:rPr lang="ru-RU" dirty="0" smtClean="0"/>
              <a:t>Возможность научить учащихся использовать разные источники поиска информации;</a:t>
            </a:r>
          </a:p>
          <a:p>
            <a:pPr>
              <a:lnSpc>
                <a:spcPct val="160000"/>
              </a:lnSpc>
            </a:pPr>
            <a:r>
              <a:rPr lang="ru-RU" dirty="0" smtClean="0"/>
              <a:t>Создает мотивацию к овладению новым знанием;</a:t>
            </a:r>
          </a:p>
          <a:p>
            <a:pPr>
              <a:lnSpc>
                <a:spcPct val="160000"/>
              </a:lnSpc>
            </a:pPr>
            <a:r>
              <a:rPr lang="ru-RU" dirty="0" smtClean="0"/>
              <a:t>Помогает организовать самостоятельную проектную деятельность; </a:t>
            </a:r>
          </a:p>
          <a:p>
            <a:pPr>
              <a:lnSpc>
                <a:spcPct val="160000"/>
              </a:lnSpc>
            </a:pPr>
            <a:r>
              <a:rPr lang="ru-RU" dirty="0" smtClean="0"/>
              <a:t>Развивает творческие способности, мышление, память;</a:t>
            </a:r>
          </a:p>
          <a:p>
            <a:pPr>
              <a:lnSpc>
                <a:spcPct val="160000"/>
              </a:lnSpc>
            </a:pPr>
            <a:r>
              <a:rPr lang="ru-RU" dirty="0" smtClean="0"/>
              <a:t>Помогает конструировать учебное знание в соответствии с возрастными особенностями.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506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57517"/>
            <a:ext cx="10058400" cy="4650059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solidFill>
                  <a:srgbClr val="444444"/>
                </a:solidFill>
                <a:latin typeface="Open Sans"/>
              </a:rPr>
              <a:t>В результате постоянного </a:t>
            </a:r>
            <a:r>
              <a:rPr lang="ru-RU" dirty="0" smtClean="0">
                <a:solidFill>
                  <a:srgbClr val="444444"/>
                </a:solidFill>
                <a:latin typeface="Open Sans"/>
              </a:rPr>
              <a:t>использования </a:t>
            </a:r>
            <a:r>
              <a:rPr lang="ru-RU" dirty="0">
                <a:solidFill>
                  <a:srgbClr val="444444"/>
                </a:solidFill>
                <a:latin typeface="Open Sans"/>
              </a:rPr>
              <a:t>всех </a:t>
            </a:r>
            <a:r>
              <a:rPr lang="ru-RU" dirty="0" smtClean="0">
                <a:solidFill>
                  <a:srgbClr val="444444"/>
                </a:solidFill>
                <a:latin typeface="Open Sans"/>
              </a:rPr>
              <a:t>способностей </a:t>
            </a:r>
            <a:r>
              <a:rPr lang="ru-RU" dirty="0">
                <a:solidFill>
                  <a:srgbClr val="444444"/>
                </a:solidFill>
                <a:latin typeface="Open Sans"/>
              </a:rPr>
              <a:t>своего мозга человек становится интеллектуально более активным и восприимчивым к новой </a:t>
            </a:r>
            <a:r>
              <a:rPr lang="ru-RU" dirty="0" smtClean="0">
                <a:solidFill>
                  <a:srgbClr val="444444"/>
                </a:solidFill>
                <a:latin typeface="Open Sans"/>
              </a:rPr>
              <a:t>информации.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925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rgbClr val="444444"/>
                </a:solidFill>
                <a:latin typeface="Open Sans"/>
              </a:rPr>
              <a:t>Т.Бьюзи «Супермышление» Т.Бьюзи «Суперпамять» Т.Бьюзи «Суперинтеллект» Т.Бьюзи «Умные родители – умные дети» </a:t>
            </a:r>
            <a:endParaRPr lang="ru-RU" dirty="0" smtClean="0">
              <a:solidFill>
                <a:srgbClr val="444444"/>
              </a:solidFill>
              <a:latin typeface="Open Sans"/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444444"/>
                </a:solidFill>
                <a:latin typeface="Open Sans"/>
              </a:rPr>
              <a:t>Маукл Дж. Гелб Научить мыслить и рисовать как Леонардо да Давинчи. Мн.: ООО «Попурри</a:t>
            </a:r>
            <a:r>
              <a:rPr lang="ru-RU" dirty="0" smtClean="0">
                <a:solidFill>
                  <a:srgbClr val="444444"/>
                </a:solidFill>
                <a:latin typeface="Open Sans"/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444444"/>
                </a:solidFill>
                <a:latin typeface="Open Sans"/>
              </a:rPr>
              <a:t>Н. Латыпов. Основы интеллектуального тренинга. Минута на размышление. СПб.: Питер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217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445411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Open Sans"/>
              </a:rPr>
              <a:t>Технология «Mind </a:t>
            </a:r>
            <a:r>
              <a:rPr lang="ru-RU" dirty="0" smtClean="0">
                <a:solidFill>
                  <a:srgbClr val="000000"/>
                </a:solidFill>
                <a:latin typeface="Open Sans"/>
              </a:rPr>
              <a:t>-</a:t>
            </a:r>
            <a:r>
              <a:rPr lang="ru-RU" dirty="0" err="1" smtClean="0">
                <a:solidFill>
                  <a:srgbClr val="000000"/>
                </a:solidFill>
                <a:latin typeface="Open Sans"/>
              </a:rPr>
              <a:t>Mapping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» (от англ. Mind map- Карта ума, чаще интеллект-карты, карты памяти)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12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3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6023" y="457517"/>
            <a:ext cx="10289177" cy="5538334"/>
          </a:xfrm>
        </p:spPr>
        <p:txBody>
          <a:bodyPr>
            <a:normAutofit/>
          </a:bodyPr>
          <a:lstStyle/>
          <a:p>
            <a:pPr indent="450215">
              <a:lnSpc>
                <a:spcPct val="150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основе работы нашего мозга лежат два важнейших принципа:</a:t>
            </a:r>
            <a:r>
              <a:rPr lang="ru-RU" sz="2400" dirty="0">
                <a:solidFill>
                  <a:schemeClr val="tx2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Ассоциативное мышление</a:t>
            </a:r>
            <a:r>
              <a:rPr lang="ru-RU" sz="2400" dirty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– связь каждого воспоминания с массой других образов.</a:t>
            </a:r>
            <a:r>
              <a:rPr lang="ru-RU" sz="2400" dirty="0">
                <a:solidFill>
                  <a:schemeClr val="tx2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Иерархия понятий</a:t>
            </a:r>
            <a:r>
              <a:rPr lang="ru-RU" sz="2400" dirty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– в каждом ассоциативном "треке" один из образов является главным (корневым), от которого расходятся ветви-дорожки к другим понятиям, идеям, воспоминаниям. В результате мы получаем некое дерево (или граф) образов, связанных с исходным понятием.</a:t>
            </a:r>
            <a:r>
              <a:rPr lang="ru-RU" sz="2400" dirty="0">
                <a:solidFill>
                  <a:schemeClr val="tx2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81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layer.myshared.ru/17/1098178/slides/slide_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 b="11086"/>
          <a:stretch/>
        </p:blipFill>
        <p:spPr bwMode="auto">
          <a:xfrm>
            <a:off x="2337072" y="1162594"/>
            <a:ext cx="7620000" cy="468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85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layer.myshared.ru/17/1098178/slides/slide_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0" b="1097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81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57517"/>
            <a:ext cx="10058400" cy="4519431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444444"/>
                </a:solidFill>
                <a:latin typeface="Open Sans"/>
              </a:rPr>
              <a:t>Чем больше ассоциаций – тем лучше </a:t>
            </a:r>
            <a:r>
              <a:rPr lang="ru-RU" dirty="0" smtClean="0">
                <a:solidFill>
                  <a:srgbClr val="444444"/>
                </a:solidFill>
                <a:latin typeface="Open Sans"/>
              </a:rPr>
              <a:t>запоминается!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34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02db/000a0172-392139e3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93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rgbClr val="595959"/>
                </a:solidFill>
                <a:ea typeface="+mn-ea"/>
                <a:cs typeface="+mn-cs"/>
              </a:rPr>
              <a:t>Правила построения интеллект-карт: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5394" y="1905001"/>
            <a:ext cx="11155680" cy="484849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1</a:t>
            </a:r>
            <a:r>
              <a:rPr lang="ru-RU" dirty="0"/>
              <a:t>. Основная идея, проблема или слово располагается в центре. </a:t>
            </a:r>
            <a:endParaRPr lang="ru-RU" dirty="0" smtClean="0"/>
          </a:p>
          <a:p>
            <a:pPr algn="just"/>
            <a:r>
              <a:rPr lang="ru-RU" dirty="0" smtClean="0"/>
              <a:t>2</a:t>
            </a:r>
            <a:r>
              <a:rPr lang="ru-RU" dirty="0"/>
              <a:t>. Для изображения центральной идеи можно использовать рисунки, картинки. </a:t>
            </a:r>
            <a:endParaRPr lang="ru-RU" dirty="0" smtClean="0"/>
          </a:p>
          <a:p>
            <a:pPr algn="just"/>
            <a:r>
              <a:rPr lang="ru-RU" dirty="0" smtClean="0"/>
              <a:t>3</a:t>
            </a:r>
            <a:r>
              <a:rPr lang="ru-RU" dirty="0"/>
              <a:t>. Каждая главная ветвь имеет свой цвет. </a:t>
            </a:r>
            <a:endParaRPr lang="ru-RU" dirty="0" smtClean="0"/>
          </a:p>
          <a:p>
            <a:pPr algn="just"/>
            <a:r>
              <a:rPr lang="ru-RU" dirty="0"/>
              <a:t>4</a:t>
            </a:r>
            <a:r>
              <a:rPr lang="ru-RU" dirty="0" smtClean="0"/>
              <a:t>. </a:t>
            </a:r>
            <a:r>
              <a:rPr lang="ru-RU" dirty="0"/>
              <a:t>Главные ветви соединяются с центральной идеей, а ветви второго, третьего и т.д. порядка соединяются с главными ветвями. </a:t>
            </a:r>
            <a:endParaRPr lang="ru-RU" dirty="0" smtClean="0"/>
          </a:p>
          <a:p>
            <a:pPr algn="just"/>
            <a:r>
              <a:rPr lang="ru-RU" dirty="0"/>
              <a:t>5</a:t>
            </a:r>
            <a:r>
              <a:rPr lang="ru-RU" dirty="0" smtClean="0"/>
              <a:t>. </a:t>
            </a:r>
            <a:r>
              <a:rPr lang="ru-RU" dirty="0"/>
              <a:t>Ветви должны быть изогнутыми, а не прямыми (как ветви дерева). </a:t>
            </a:r>
            <a:endParaRPr lang="ru-RU" dirty="0" smtClean="0"/>
          </a:p>
          <a:p>
            <a:pPr algn="just"/>
            <a:r>
              <a:rPr lang="ru-RU" dirty="0"/>
              <a:t>6</a:t>
            </a:r>
            <a:r>
              <a:rPr lang="ru-RU" dirty="0" smtClean="0"/>
              <a:t>. </a:t>
            </a:r>
            <a:r>
              <a:rPr lang="ru-RU" dirty="0"/>
              <a:t>Над каждой линией – ветвью пишется только одно ключевое слово. </a:t>
            </a:r>
            <a:endParaRPr lang="ru-RU" dirty="0" smtClean="0"/>
          </a:p>
          <a:p>
            <a:pPr algn="just"/>
            <a:r>
              <a:rPr lang="ru-RU" dirty="0"/>
              <a:t>7</a:t>
            </a:r>
            <a:r>
              <a:rPr lang="ru-RU" dirty="0" smtClean="0"/>
              <a:t>. </a:t>
            </a:r>
            <a:r>
              <a:rPr lang="ru-RU" dirty="0"/>
              <a:t>Для лучшего запоминания и усвоения желательно использовать рисунки, картинки, ассоциации о каждом слове.</a:t>
            </a:r>
          </a:p>
        </p:txBody>
      </p:sp>
    </p:spTree>
    <p:extLst>
      <p:ext uri="{BB962C8B-B14F-4D97-AF65-F5344CB8AC3E}">
        <p14:creationId xmlns:p14="http://schemas.microsoft.com/office/powerpoint/2010/main" val="190952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Цветущая вишня (16x9)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3365_TF03031002_TF03031002.potx" id="{B37DE52E-BB74-47B4-A26A-EACB9BE9CDE9}" vid="{5EB45FF9-A214-4937-A534-89A8ED04E80B}"/>
    </a:ext>
  </a:extLst>
</a:theme>
</file>

<file path=ppt/theme/theme2.xml><?xml version="1.0" encoding="utf-8"?>
<a:theme xmlns:a="http://schemas.openxmlformats.org/drawingml/2006/main" name="Тема Offic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природными мотивами Цветущая вишня (широкоэкранный формат)</Template>
  <TotalTime>325</TotalTime>
  <Words>262</Words>
  <Application>Microsoft Office PowerPoint</Application>
  <PresentationFormat>Широкоэкранный</PresentationFormat>
  <Paragraphs>38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Cambria</vt:lpstr>
      <vt:lpstr>Open Sans</vt:lpstr>
      <vt:lpstr>Times New Roman</vt:lpstr>
      <vt:lpstr>Цветущая вишня (16x9)</vt:lpstr>
      <vt:lpstr>Технология Mind-mapping (flash-cards)</vt:lpstr>
      <vt:lpstr>Технология «Mind -Mapping» (от англ. Mind map- Карта ума, чаще интеллект-карты, карты памяти)</vt:lpstr>
      <vt:lpstr>Презентация PowerPoint</vt:lpstr>
      <vt:lpstr>В основе работы нашего мозга лежат два важнейших принципа: Ассоциативное мышление – связь каждого воспоминания с массой других образов. Иерархия понятий – в каждом ассоциативном "треке" один из образов является главным (корневым), от которого расходятся ветви-дорожки к другим понятиям, идеям, воспоминаниям. В результате мы получаем некое дерево (или граф) образов, связанных с исходным понятием. </vt:lpstr>
      <vt:lpstr>Презентация PowerPoint</vt:lpstr>
      <vt:lpstr>Презентация PowerPoint</vt:lpstr>
      <vt:lpstr>Чем больше ассоциаций – тем лучше запоминается!</vt:lpstr>
      <vt:lpstr>Презентация PowerPoint</vt:lpstr>
      <vt:lpstr>Правила построения интеллект-карт:</vt:lpstr>
      <vt:lpstr>ИТ- помощники </vt:lpstr>
      <vt:lpstr>Xmind</vt:lpstr>
      <vt:lpstr>Шаблоны</vt:lpstr>
      <vt:lpstr>Презентация PowerPoint</vt:lpstr>
      <vt:lpstr>Библиотека</vt:lpstr>
      <vt:lpstr>Презентация PowerPoint</vt:lpstr>
      <vt:lpstr>Презентация PowerPoint</vt:lpstr>
      <vt:lpstr>Преимущества технологии Mind-mapping</vt:lpstr>
      <vt:lpstr>В результате постоянного использования всех способностей своего мозга человек становится интеллектуально более активным и восприимчивым к новой информации.</vt:lpstr>
      <vt:lpstr>Источники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Mind-mapping (flash-cards)</dc:title>
  <dc:creator>Пользователь Windows</dc:creator>
  <cp:lastModifiedBy>Пользователь Windows</cp:lastModifiedBy>
  <cp:revision>14</cp:revision>
  <dcterms:created xsi:type="dcterms:W3CDTF">2018-02-11T10:00:07Z</dcterms:created>
  <dcterms:modified xsi:type="dcterms:W3CDTF">2022-11-08T06:51:52Z</dcterms:modified>
</cp:coreProperties>
</file>