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60" r:id="rId5"/>
    <p:sldId id="272" r:id="rId6"/>
    <p:sldId id="273" r:id="rId7"/>
    <p:sldId id="274" r:id="rId8"/>
    <p:sldId id="265" r:id="rId9"/>
    <p:sldId id="262" r:id="rId10"/>
    <p:sldId id="263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1" autoAdjust="0"/>
  </p:normalViewPr>
  <p:slideViewPr>
    <p:cSldViewPr>
      <p:cViewPr varScale="1">
        <p:scale>
          <a:sx n="83" d="100"/>
          <a:sy n="83" d="100"/>
        </p:scale>
        <p:origin x="638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CA8AD-7526-442B-939F-CCCD3F0108A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46A9D7-7F89-41EF-8DD1-860BFA004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721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9DF9CA8-4312-4F94-9C84-53EBCBC2B1C8}" type="slidenum">
              <a:rPr lang="ru-RU" altLang="ru-RU">
                <a:latin typeface="Arial" panose="020B0604020202020204" pitchFamily="34" charset="0"/>
              </a:rPr>
              <a:pPr/>
              <a:t>11</a:t>
            </a:fld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74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47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142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466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97321" y="1"/>
            <a:ext cx="6145810" cy="6854542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5988125" cy="6854545"/>
          </a:xfrm>
          <a:custGeom>
            <a:avLst/>
            <a:gdLst/>
            <a:ahLst/>
            <a:cxnLst/>
            <a:rect l="l" t="t" r="r" b="b"/>
            <a:pathLst>
              <a:path w="7002780" h="7559040">
                <a:moveTo>
                  <a:pt x="6125333" y="0"/>
                </a:moveTo>
                <a:lnTo>
                  <a:pt x="0" y="0"/>
                </a:lnTo>
                <a:lnTo>
                  <a:pt x="0" y="7559036"/>
                </a:lnTo>
                <a:lnTo>
                  <a:pt x="7002680" y="7559036"/>
                </a:lnTo>
                <a:lnTo>
                  <a:pt x="6125333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39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pPr marL="125973">
              <a:spcBef>
                <a:spcPts val="38"/>
              </a:spcBef>
            </a:pPr>
            <a:fld id="{81D60167-4931-47E6-BA6A-407CBD079E47}" type="slidenum">
              <a:rPr lang="ru-RU" spc="-86" smtClean="0">
                <a:solidFill>
                  <a:srgbClr val="30356D"/>
                </a:solidFill>
              </a:rPr>
              <a:pPr marL="125973">
                <a:spcBef>
                  <a:spcPts val="38"/>
                </a:spcBef>
              </a:pPr>
              <a:t>‹#›</a:t>
            </a:fld>
            <a:endParaRPr lang="ru-RU" spc="-86" dirty="0">
              <a:solidFill>
                <a:srgbClr val="3035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1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40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913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0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239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7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670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460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77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39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297" y="163258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Искусственный </a:t>
            </a:r>
            <a:r>
              <a:rPr lang="ru-RU" sz="4000" b="1" dirty="0"/>
              <a:t>интеллект и </a:t>
            </a:r>
            <a:br>
              <a:rPr lang="ru-RU" sz="4000" b="1" dirty="0"/>
            </a:br>
            <a:r>
              <a:rPr lang="ru-RU" sz="4000" b="1" dirty="0" smtClean="0"/>
              <a:t>цифровая </a:t>
            </a:r>
            <a:r>
              <a:rPr lang="ru-RU" sz="4000" b="1" dirty="0"/>
              <a:t>образовательная среда:</a:t>
            </a:r>
            <a:br>
              <a:rPr lang="ru-RU" sz="4000" b="1" dirty="0"/>
            </a:br>
            <a:r>
              <a:rPr lang="ru-RU" sz="4000" b="1" dirty="0"/>
              <a:t> новые компетенции педагога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497" y="3789041"/>
            <a:ext cx="4541352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789040"/>
            <a:ext cx="4635125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700213" y="376238"/>
            <a:ext cx="6816725" cy="9239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/>
            <a:r>
              <a:rPr lang="ru-RU" altLang="ru-RU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Свердловской  области</a:t>
            </a:r>
            <a:endParaRPr lang="ru-RU" alt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altLang="ru-RU" b="1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АЛАПАЕВСКИЙ МНОГОПРОФИЛЬНЫЙ ТЕХНИКУМ</a:t>
            </a:r>
            <a:r>
              <a:rPr lang="ru-RU" altLang="ru-RU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alt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1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180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16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8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44525" y="1016000"/>
            <a:ext cx="8499475" cy="4006850"/>
          </a:xfrm>
        </p:spPr>
        <p:txBody>
          <a:bodyPr>
            <a:normAutofit/>
          </a:bodyPr>
          <a:lstStyle/>
          <a:p>
            <a:pPr marL="107950" indent="0" algn="ctr">
              <a:buFont typeface="Wingdings 3" panose="05040102010807070707" pitchFamily="18" charset="2"/>
              <a:buNone/>
            </a:pPr>
            <a:endParaRPr lang="ru-RU" altLang="ru-RU" b="1" dirty="0" smtClean="0"/>
          </a:p>
          <a:p>
            <a:pPr marL="107950" indent="0" algn="ctr">
              <a:buFont typeface="Wingdings 3" panose="05040102010807070707" pitchFamily="18" charset="2"/>
              <a:buNone/>
            </a:pPr>
            <a:endParaRPr lang="ru-RU" altLang="ru-RU" b="1" dirty="0" smtClean="0"/>
          </a:p>
          <a:p>
            <a:pPr marL="107950" indent="0" algn="ctr">
              <a:buFont typeface="Wingdings 3" panose="05040102010807070707" pitchFamily="18" charset="2"/>
              <a:buNone/>
            </a:pPr>
            <a:endParaRPr lang="ru-RU" altLang="ru-RU" dirty="0" smtClean="0"/>
          </a:p>
          <a:p>
            <a:pPr marL="107950" indent="0">
              <a:buFont typeface="Wingdings 3" panose="05040102010807070707" pitchFamily="18" charset="2"/>
              <a:buNone/>
            </a:pPr>
            <a:endParaRPr lang="ru-RU" altLang="ru-RU" dirty="0" smtClean="0"/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1700213" y="653534"/>
            <a:ext cx="6816725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/>
            <a:endParaRPr lang="ru-RU" alt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https://egov.eletsonline.com/wp-content/uploads/2015/03/cyber-crim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egov.eletsonline.com/wp-content/uploads/2015/03/cyber-crim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8" y="0"/>
            <a:ext cx="9114322" cy="70214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2420888"/>
            <a:ext cx="7185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Благодарю 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116572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0181" y="2877292"/>
            <a:ext cx="4807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Искусственный интеллект</a:t>
            </a:r>
            <a:endParaRPr lang="ru-RU" sz="3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" y="19270"/>
            <a:ext cx="4653585" cy="261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0"/>
            <a:ext cx="4016216" cy="2677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" y="3819813"/>
            <a:ext cx="4558361" cy="3009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32" y="3819813"/>
            <a:ext cx="4432580" cy="3009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23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544" y="630247"/>
            <a:ext cx="4432459" cy="136383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pc="-23" dirty="0"/>
              <a:t>Искусственный</a:t>
            </a:r>
            <a:r>
              <a:rPr spc="-86" dirty="0"/>
              <a:t> </a:t>
            </a:r>
            <a:r>
              <a:rPr spc="-23" dirty="0"/>
              <a:t>интеллект</a:t>
            </a:r>
            <a:r>
              <a:rPr spc="-83" dirty="0"/>
              <a:t> </a:t>
            </a:r>
            <a:r>
              <a:rPr dirty="0"/>
              <a:t>–</a:t>
            </a:r>
            <a:r>
              <a:rPr spc="-56" dirty="0"/>
              <a:t> </a:t>
            </a:r>
            <a:r>
              <a:rPr spc="-11" dirty="0"/>
              <a:t>ИИ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17256" y="1096899"/>
            <a:ext cx="3401378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spc="-15" dirty="0">
                <a:solidFill>
                  <a:srgbClr val="009999"/>
                </a:solidFill>
                <a:latin typeface="Calibri Light"/>
                <a:cs typeface="Calibri Light"/>
              </a:rPr>
              <a:t>(Artificial</a:t>
            </a:r>
            <a:r>
              <a:rPr sz="2700" spc="-75" dirty="0">
                <a:solidFill>
                  <a:srgbClr val="009999"/>
                </a:solidFill>
                <a:latin typeface="Calibri Light"/>
                <a:cs typeface="Calibri Light"/>
              </a:rPr>
              <a:t> </a:t>
            </a:r>
            <a:r>
              <a:rPr sz="2700" spc="-26" dirty="0">
                <a:solidFill>
                  <a:srgbClr val="009999"/>
                </a:solidFill>
                <a:latin typeface="Calibri Light"/>
                <a:cs typeface="Calibri Light"/>
              </a:rPr>
              <a:t>Intelligence,</a:t>
            </a:r>
            <a:r>
              <a:rPr sz="2700" spc="-64" dirty="0">
                <a:solidFill>
                  <a:srgbClr val="009999"/>
                </a:solidFill>
                <a:latin typeface="Calibri Light"/>
                <a:cs typeface="Calibri Light"/>
              </a:rPr>
              <a:t> </a:t>
            </a:r>
            <a:r>
              <a:rPr sz="2700" spc="-8" dirty="0">
                <a:solidFill>
                  <a:srgbClr val="009999"/>
                </a:solidFill>
                <a:latin typeface="Calibri Light"/>
                <a:cs typeface="Calibri Light"/>
              </a:rPr>
              <a:t>AI)</a:t>
            </a:r>
            <a:endParaRPr sz="2700">
              <a:latin typeface="Calibri Light"/>
              <a:cs typeface="Calibri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615" y="1839658"/>
            <a:ext cx="7946231" cy="385297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24314" marR="4281964" indent="-215265">
              <a:spcBef>
                <a:spcPts val="75"/>
              </a:spcBef>
              <a:buFont typeface="Wingdings"/>
              <a:buChar char=""/>
              <a:tabLst>
                <a:tab pos="224790" algn="l"/>
              </a:tabLst>
            </a:pPr>
            <a:r>
              <a:rPr dirty="0">
                <a:latin typeface="Calibri"/>
                <a:cs typeface="Calibri"/>
              </a:rPr>
              <a:t>свойство </a:t>
            </a:r>
            <a:r>
              <a:rPr spc="-8" dirty="0">
                <a:latin typeface="Calibri"/>
                <a:cs typeface="Calibri"/>
              </a:rPr>
              <a:t>интеллектуальных </a:t>
            </a:r>
            <a:r>
              <a:rPr spc="-4" dirty="0">
                <a:latin typeface="Calibri"/>
                <a:cs typeface="Calibri"/>
              </a:rPr>
              <a:t>систем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выполнять</a:t>
            </a:r>
            <a:r>
              <a:rPr spc="-4" dirty="0">
                <a:latin typeface="Calibri"/>
                <a:cs typeface="Calibri"/>
              </a:rPr>
              <a:t> сложные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задачи;</a:t>
            </a:r>
            <a:endParaRPr>
              <a:latin typeface="Calibri"/>
              <a:cs typeface="Calibri"/>
            </a:endParaRPr>
          </a:p>
          <a:p>
            <a:pPr marL="224314" indent="-215265">
              <a:buFont typeface="Wingdings"/>
              <a:buChar char=""/>
              <a:tabLst>
                <a:tab pos="224790" algn="l"/>
              </a:tabLst>
            </a:pPr>
            <a:r>
              <a:rPr spc="-8" dirty="0">
                <a:latin typeface="Calibri"/>
                <a:cs typeface="Calibri"/>
              </a:rPr>
              <a:t>наука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и</a:t>
            </a:r>
            <a:r>
              <a:rPr spc="-11" dirty="0">
                <a:latin typeface="Calibri"/>
                <a:cs typeface="Calibri"/>
              </a:rPr>
              <a:t> технология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создания</a:t>
            </a:r>
            <a:endParaRPr>
              <a:latin typeface="Calibri"/>
              <a:cs typeface="Calibri"/>
            </a:endParaRPr>
          </a:p>
          <a:p>
            <a:pPr marL="224314"/>
            <a:r>
              <a:rPr spc="-8" dirty="0">
                <a:latin typeface="Calibri"/>
                <a:cs typeface="Calibri"/>
              </a:rPr>
              <a:t>интеллектуальных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машин,</a:t>
            </a:r>
            <a:endParaRPr>
              <a:latin typeface="Calibri"/>
              <a:cs typeface="Calibri"/>
            </a:endParaRPr>
          </a:p>
          <a:p>
            <a:pPr marL="224314" marR="4408646"/>
            <a:r>
              <a:rPr spc="-8" dirty="0">
                <a:latin typeface="Calibri"/>
                <a:cs typeface="Calibri"/>
              </a:rPr>
              <a:t>интеллектуальных компьютерных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программ;</a:t>
            </a:r>
            <a:endParaRPr>
              <a:latin typeface="Calibri"/>
              <a:cs typeface="Calibri"/>
            </a:endParaRPr>
          </a:p>
          <a:p>
            <a:pPr marL="224314" marR="4231005" indent="-215265">
              <a:buFont typeface="Wingdings"/>
              <a:buChar char=""/>
              <a:tabLst>
                <a:tab pos="276225" algn="l"/>
              </a:tabLst>
            </a:pPr>
            <a:r>
              <a:rPr sz="1350" dirty="0"/>
              <a:t>	</a:t>
            </a:r>
            <a:r>
              <a:rPr dirty="0">
                <a:latin typeface="Calibri"/>
                <a:cs typeface="Calibri"/>
              </a:rPr>
              <a:t>свойство </a:t>
            </a:r>
            <a:r>
              <a:rPr spc="-8" dirty="0">
                <a:latin typeface="Calibri"/>
                <a:cs typeface="Calibri"/>
              </a:rPr>
              <a:t>интеллектуальных систем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выполнять </a:t>
            </a:r>
            <a:r>
              <a:rPr spc="-4" dirty="0">
                <a:latin typeface="Calibri"/>
                <a:cs typeface="Calibri"/>
              </a:rPr>
              <a:t>творческие функции, </a:t>
            </a:r>
            <a:r>
              <a:rPr dirty="0">
                <a:latin typeface="Calibri"/>
                <a:cs typeface="Calibri"/>
              </a:rPr>
              <a:t> </a:t>
            </a:r>
            <a:r>
              <a:rPr spc="-11" dirty="0">
                <a:latin typeface="Calibri"/>
                <a:cs typeface="Calibri"/>
              </a:rPr>
              <a:t>которые </a:t>
            </a:r>
            <a:r>
              <a:rPr spc="-4" dirty="0">
                <a:latin typeface="Calibri"/>
                <a:cs typeface="Calibri"/>
              </a:rPr>
              <a:t>традиционно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считаются</a:t>
            </a:r>
            <a:endParaRPr>
              <a:latin typeface="Calibri"/>
              <a:cs typeface="Calibri"/>
            </a:endParaRPr>
          </a:p>
          <a:p>
            <a:pPr marL="224314"/>
            <a:r>
              <a:rPr spc="-4" dirty="0">
                <a:latin typeface="Calibri"/>
                <a:cs typeface="Calibri"/>
              </a:rPr>
              <a:t>прерогативой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человека.</a:t>
            </a:r>
            <a:endParaRPr>
              <a:latin typeface="Calibri"/>
              <a:cs typeface="Calibri"/>
            </a:endParaRPr>
          </a:p>
          <a:p>
            <a:pPr>
              <a:spcBef>
                <a:spcPts val="38"/>
              </a:spcBef>
            </a:pPr>
            <a:endParaRPr sz="1575">
              <a:latin typeface="Calibri"/>
              <a:cs typeface="Calibri"/>
            </a:endParaRPr>
          </a:p>
          <a:p>
            <a:pPr marL="144304">
              <a:spcBef>
                <a:spcPts val="4"/>
              </a:spcBef>
            </a:pPr>
            <a:r>
              <a:rPr i="1" dirty="0">
                <a:solidFill>
                  <a:srgbClr val="009999"/>
                </a:solidFill>
                <a:latin typeface="Calibri"/>
                <a:cs typeface="Calibri"/>
              </a:rPr>
              <a:t>ИИ</a:t>
            </a:r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связан</a:t>
            </a:r>
            <a:r>
              <a:rPr i="1" spc="-11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со</a:t>
            </a:r>
            <a:r>
              <a:rPr i="1" spc="4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сходной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9999"/>
                </a:solidFill>
                <a:latin typeface="Calibri"/>
                <a:cs typeface="Calibri"/>
              </a:rPr>
              <a:t>задачей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 использования</a:t>
            </a:r>
            <a:r>
              <a:rPr i="1" spc="8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компьютеров</a:t>
            </a:r>
            <a:r>
              <a:rPr i="1" spc="8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9999"/>
                </a:solidFill>
                <a:latin typeface="Calibri"/>
                <a:cs typeface="Calibri"/>
              </a:rPr>
              <a:t>для 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понимания</a:t>
            </a:r>
            <a:endParaRPr>
              <a:latin typeface="Calibri"/>
              <a:cs typeface="Calibri"/>
            </a:endParaRPr>
          </a:p>
          <a:p>
            <a:pPr marL="144304" marR="3810"/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человеческого</a:t>
            </a:r>
            <a:r>
              <a:rPr i="1" spc="11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интеллекта,</a:t>
            </a:r>
            <a:r>
              <a:rPr i="1" spc="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но</a:t>
            </a:r>
            <a:r>
              <a:rPr i="1" spc="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9999"/>
                </a:solidFill>
                <a:latin typeface="Calibri"/>
                <a:cs typeface="Calibri"/>
              </a:rPr>
              <a:t>не</a:t>
            </a:r>
            <a:r>
              <a:rPr i="1" spc="15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обязательно</a:t>
            </a:r>
            <a:r>
              <a:rPr i="1" spc="8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ограничивается</a:t>
            </a:r>
            <a:r>
              <a:rPr i="1" spc="26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spc="-8" dirty="0">
                <a:solidFill>
                  <a:srgbClr val="009999"/>
                </a:solidFill>
                <a:latin typeface="Calibri"/>
                <a:cs typeface="Calibri"/>
              </a:rPr>
              <a:t>биологически </a:t>
            </a:r>
            <a:r>
              <a:rPr i="1" spc="-398" dirty="0">
                <a:solidFill>
                  <a:srgbClr val="009999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9999"/>
                </a:solidFill>
                <a:latin typeface="Calibri"/>
                <a:cs typeface="Calibri"/>
              </a:rPr>
              <a:t>правдоподобными </a:t>
            </a:r>
            <a:r>
              <a:rPr i="1" spc="-4" dirty="0">
                <a:solidFill>
                  <a:srgbClr val="009999"/>
                </a:solidFill>
                <a:latin typeface="Calibri"/>
                <a:cs typeface="Calibri"/>
              </a:rPr>
              <a:t>методами</a:t>
            </a:r>
            <a:endParaRPr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39487" y="2114550"/>
            <a:ext cx="3878199" cy="226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02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1892" y="2847237"/>
            <a:ext cx="4081134" cy="326758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2052" b="1" spc="128" dirty="0">
                <a:solidFill>
                  <a:srgbClr val="FFFFFF"/>
                </a:solidFill>
                <a:latin typeface="Tahoma"/>
                <a:cs typeface="Tahoma"/>
              </a:rPr>
              <a:t>РОС</a:t>
            </a:r>
            <a:r>
              <a:rPr sz="2052" b="1" spc="128" dirty="0">
                <a:solidFill>
                  <a:srgbClr val="00AFEF"/>
                </a:solidFill>
                <a:latin typeface="Tahoma"/>
                <a:cs typeface="Tahoma"/>
              </a:rPr>
              <a:t>СИЙ</a:t>
            </a:r>
            <a:r>
              <a:rPr sz="2052" b="1" spc="128" dirty="0">
                <a:solidFill>
                  <a:srgbClr val="FF0000"/>
                </a:solidFill>
                <a:latin typeface="Tahoma"/>
                <a:cs typeface="Tahoma"/>
              </a:rPr>
              <a:t>СКАЯ</a:t>
            </a:r>
            <a:r>
              <a:rPr sz="2052" b="1" spc="-68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052" b="1" spc="162" dirty="0">
                <a:solidFill>
                  <a:srgbClr val="FFFFFF"/>
                </a:solidFill>
                <a:latin typeface="Tahoma"/>
                <a:cs typeface="Tahoma"/>
              </a:rPr>
              <a:t>РАЗРАБОТКА</a:t>
            </a:r>
            <a:endParaRPr sz="2052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1892" y="3964391"/>
            <a:ext cx="4378695" cy="1115720"/>
          </a:xfrm>
          <a:prstGeom prst="rect">
            <a:avLst/>
          </a:prstGeom>
        </p:spPr>
        <p:txBody>
          <a:bodyPr vert="horz" wrap="square" lIns="0" tIns="10317" rIns="0" bIns="0" rtlCol="0">
            <a:spAutoFit/>
          </a:bodyPr>
          <a:lstStyle/>
          <a:p>
            <a:pPr marL="10860" marR="1099009">
              <a:spcBef>
                <a:spcPts val="81"/>
              </a:spcBef>
            </a:pPr>
            <a:r>
              <a:rPr sz="2394" spc="321" dirty="0">
                <a:solidFill>
                  <a:srgbClr val="FFFFFF"/>
                </a:solidFill>
                <a:latin typeface="Tahoma"/>
                <a:cs typeface="Tahoma"/>
              </a:rPr>
              <a:t>Федеральный </a:t>
            </a:r>
            <a:r>
              <a:rPr sz="2394" spc="3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394" spc="282" dirty="0">
                <a:solidFill>
                  <a:srgbClr val="FFFFFF"/>
                </a:solidFill>
                <a:latin typeface="Tahoma"/>
                <a:cs typeface="Tahoma"/>
              </a:rPr>
              <a:t>проект</a:t>
            </a:r>
            <a:r>
              <a:rPr sz="2394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394" b="1" spc="111" dirty="0">
                <a:solidFill>
                  <a:srgbClr val="FFFFFF"/>
                </a:solidFill>
                <a:latin typeface="Tahoma"/>
                <a:cs typeface="Tahoma"/>
              </a:rPr>
              <a:t>«Цифровая</a:t>
            </a:r>
            <a:endParaRPr sz="2394">
              <a:latin typeface="Tahoma"/>
              <a:cs typeface="Tahoma"/>
            </a:endParaRPr>
          </a:p>
          <a:p>
            <a:pPr marL="10860"/>
            <a:r>
              <a:rPr sz="2394" b="1" spc="145" dirty="0">
                <a:solidFill>
                  <a:srgbClr val="FFFFFF"/>
                </a:solidFill>
                <a:latin typeface="Tahoma"/>
                <a:cs typeface="Tahoma"/>
              </a:rPr>
              <a:t>образовательная</a:t>
            </a:r>
            <a:r>
              <a:rPr sz="2394" b="1" spc="7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394" b="1" spc="128" dirty="0">
                <a:solidFill>
                  <a:srgbClr val="FFFFFF"/>
                </a:solidFill>
                <a:latin typeface="Tahoma"/>
                <a:cs typeface="Tahoma"/>
              </a:rPr>
              <a:t>среда»</a:t>
            </a:r>
            <a:endParaRPr sz="2394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0283" y="1180206"/>
            <a:ext cx="3075512" cy="195732"/>
          </a:xfrm>
          <a:prstGeom prst="rect">
            <a:avLst/>
          </a:prstGeom>
        </p:spPr>
        <p:txBody>
          <a:bodyPr vert="horz" wrap="square" lIns="0" tIns="11403" rIns="0" bIns="0" rtlCol="0">
            <a:spAutoFit/>
          </a:bodyPr>
          <a:lstStyle/>
          <a:p>
            <a:pPr marL="10860">
              <a:spcBef>
                <a:spcPts val="90"/>
              </a:spcBef>
            </a:pPr>
            <a:r>
              <a:rPr sz="1197" spc="124" dirty="0">
                <a:solidFill>
                  <a:srgbClr val="FFFFFF"/>
                </a:solidFill>
                <a:latin typeface="Tahoma"/>
                <a:cs typeface="Tahoma"/>
              </a:rPr>
              <a:t>На</a:t>
            </a:r>
            <a:r>
              <a:rPr sz="1197" spc="111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1197" spc="128" dirty="0">
                <a:solidFill>
                  <a:srgbClr val="FFFFFF"/>
                </a:solidFill>
                <a:latin typeface="Tahoma"/>
                <a:cs typeface="Tahoma"/>
              </a:rPr>
              <a:t>ио</a:t>
            </a:r>
            <a:r>
              <a:rPr sz="1197" spc="120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197" spc="64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197" spc="90" dirty="0">
                <a:solidFill>
                  <a:srgbClr val="FFFFFF"/>
                </a:solidFill>
                <a:latin typeface="Tahoma"/>
                <a:cs typeface="Tahoma"/>
              </a:rPr>
              <a:t>льн</a:t>
            </a:r>
            <a:r>
              <a:rPr sz="1197" spc="115" dirty="0">
                <a:solidFill>
                  <a:srgbClr val="FFFFFF"/>
                </a:solidFill>
                <a:latin typeface="Tahoma"/>
                <a:cs typeface="Tahoma"/>
              </a:rPr>
              <a:t>ый</a:t>
            </a:r>
            <a:r>
              <a:rPr sz="1197" spc="-9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197" spc="128" dirty="0">
                <a:solidFill>
                  <a:srgbClr val="FFFFFF"/>
                </a:solidFill>
                <a:latin typeface="Tahoma"/>
                <a:cs typeface="Tahoma"/>
              </a:rPr>
              <a:t>про</a:t>
            </a:r>
            <a:r>
              <a:rPr sz="1197" spc="11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197" spc="77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197" spc="-13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197" spc="-7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197" spc="-150" dirty="0">
                <a:solidFill>
                  <a:srgbClr val="FFFFFF"/>
                </a:solidFill>
                <a:latin typeface="Tahoma"/>
                <a:cs typeface="Tahoma"/>
              </a:rPr>
              <a:t>«</a:t>
            </a:r>
            <a:r>
              <a:rPr sz="1197" spc="133" dirty="0">
                <a:solidFill>
                  <a:srgbClr val="FFFFFF"/>
                </a:solidFill>
                <a:latin typeface="Tahoma"/>
                <a:cs typeface="Tahoma"/>
              </a:rPr>
              <a:t>Обра</a:t>
            </a:r>
            <a:r>
              <a:rPr sz="1197" spc="81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197" spc="103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197" spc="90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197" spc="64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197" spc="120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197" spc="34" dirty="0">
                <a:solidFill>
                  <a:srgbClr val="FFFFFF"/>
                </a:solidFill>
                <a:latin typeface="Tahoma"/>
                <a:cs typeface="Tahoma"/>
              </a:rPr>
              <a:t>ие»</a:t>
            </a:r>
            <a:endParaRPr sz="1197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9279" y="637257"/>
            <a:ext cx="409199" cy="29755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57758" y="693945"/>
            <a:ext cx="1334133" cy="221537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sz="684" spc="133" dirty="0">
                <a:solidFill>
                  <a:srgbClr val="FFFFFF"/>
                </a:solidFill>
                <a:latin typeface="Tahoma"/>
                <a:cs typeface="Tahoma"/>
              </a:rPr>
              <a:t>М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77" dirty="0">
                <a:solidFill>
                  <a:srgbClr val="FFFFFF"/>
                </a:solidFill>
                <a:latin typeface="Tahoma"/>
                <a:cs typeface="Tahoma"/>
              </a:rPr>
              <a:t>ни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-9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684" spc="73" dirty="0">
                <a:solidFill>
                  <a:srgbClr val="FFFFFF"/>
                </a:solidFill>
                <a:latin typeface="Tahoma"/>
                <a:cs typeface="Tahoma"/>
              </a:rPr>
              <a:t>ер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-9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-6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77" dirty="0">
                <a:solidFill>
                  <a:srgbClr val="FFFFFF"/>
                </a:solidFill>
                <a:latin typeface="Tahoma"/>
                <a:cs typeface="Tahoma"/>
              </a:rPr>
              <a:t>про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684" spc="90" dirty="0">
                <a:solidFill>
                  <a:srgbClr val="FFFFFF"/>
                </a:solidFill>
                <a:latin typeface="Tahoma"/>
                <a:cs typeface="Tahoma"/>
              </a:rPr>
              <a:t>щ</a:t>
            </a:r>
            <a:r>
              <a:rPr sz="684" spc="64" dirty="0">
                <a:solidFill>
                  <a:srgbClr val="FFFFFF"/>
                </a:solidFill>
                <a:latin typeface="Tahoma"/>
                <a:cs typeface="Tahoma"/>
              </a:rPr>
              <a:t>ен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я  </a:t>
            </a:r>
            <a:r>
              <a:rPr sz="684" spc="68" dirty="0">
                <a:solidFill>
                  <a:srgbClr val="FFFFFF"/>
                </a:solidFill>
                <a:latin typeface="Tahoma"/>
                <a:cs typeface="Tahoma"/>
              </a:rPr>
              <a:t>Российской</a:t>
            </a:r>
            <a:r>
              <a:rPr sz="684" spc="-5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73" dirty="0">
                <a:solidFill>
                  <a:srgbClr val="FFFFFF"/>
                </a:solidFill>
                <a:latin typeface="Tahoma"/>
                <a:cs typeface="Tahoma"/>
              </a:rPr>
              <a:t>Федерации</a:t>
            </a:r>
            <a:endParaRPr sz="684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19279" y="578613"/>
            <a:ext cx="2299032" cy="936120"/>
            <a:chOff x="373379" y="448056"/>
            <a:chExt cx="2688590" cy="109474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55163" y="448056"/>
              <a:ext cx="606551" cy="5044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3379" y="1080516"/>
              <a:ext cx="571500" cy="461772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2668701" y="693945"/>
            <a:ext cx="2268624" cy="221537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sz="684" spc="133" dirty="0">
                <a:solidFill>
                  <a:srgbClr val="FFFFFF"/>
                </a:solidFill>
                <a:latin typeface="Tahoma"/>
                <a:cs typeface="Tahoma"/>
              </a:rPr>
              <a:t>М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77" dirty="0">
                <a:solidFill>
                  <a:srgbClr val="FFFFFF"/>
                </a:solidFill>
                <a:latin typeface="Tahoma"/>
                <a:cs typeface="Tahoma"/>
              </a:rPr>
              <a:t>ни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-26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684" spc="73" dirty="0">
                <a:solidFill>
                  <a:srgbClr val="FFFFFF"/>
                </a:solidFill>
                <a:latin typeface="Tahoma"/>
                <a:cs typeface="Tahoma"/>
              </a:rPr>
              <a:t>ер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-9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-5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77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-4" dirty="0">
                <a:solidFill>
                  <a:srgbClr val="FFFFFF"/>
                </a:solidFill>
                <a:latin typeface="Tahoma"/>
                <a:cs typeface="Tahoma"/>
              </a:rPr>
              <a:t>ф</a:t>
            </a:r>
            <a:r>
              <a:rPr sz="684" spc="68" dirty="0">
                <a:solidFill>
                  <a:srgbClr val="FFFFFF"/>
                </a:solidFill>
                <a:latin typeface="Tahoma"/>
                <a:cs typeface="Tahoma"/>
              </a:rPr>
              <a:t>ро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во</a:t>
            </a:r>
            <a:r>
              <a:rPr sz="684" spc="13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-6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64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684" spc="51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684" spc="43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-9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684" spc="-73" dirty="0">
                <a:solidFill>
                  <a:srgbClr val="FFFFFF"/>
                </a:solidFill>
                <a:latin typeface="Tahoma"/>
                <a:cs typeface="Tahoma"/>
              </a:rPr>
              <a:t>,</a:t>
            </a:r>
            <a:r>
              <a:rPr sz="684" spc="-5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684" spc="43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и  </a:t>
            </a:r>
            <a:r>
              <a:rPr sz="684" spc="97" dirty="0">
                <a:solidFill>
                  <a:srgbClr val="FFFFFF"/>
                </a:solidFill>
                <a:latin typeface="Tahoma"/>
                <a:cs typeface="Tahoma"/>
              </a:rPr>
              <a:t>м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сс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вы</a:t>
            </a:r>
            <a:r>
              <a:rPr sz="684" spc="13" dirty="0">
                <a:solidFill>
                  <a:srgbClr val="FFFFFF"/>
                </a:solidFill>
                <a:latin typeface="Tahoma"/>
                <a:cs typeface="Tahoma"/>
              </a:rPr>
              <a:t>х</a:t>
            </a:r>
            <a:r>
              <a:rPr sz="684" spc="-4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97" dirty="0">
                <a:solidFill>
                  <a:srgbClr val="FFFFFF"/>
                </a:solidFill>
                <a:latin typeface="Tahoma"/>
                <a:cs typeface="Tahoma"/>
              </a:rPr>
              <a:t>мм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у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ка</a:t>
            </a:r>
            <a:r>
              <a:rPr sz="684" spc="64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ий</a:t>
            </a:r>
            <a:r>
              <a:rPr sz="684" spc="-8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9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47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ий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684" spc="34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й</a:t>
            </a:r>
            <a:r>
              <a:rPr sz="684" spc="-3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684" spc="97" dirty="0">
                <a:solidFill>
                  <a:srgbClr val="FFFFFF"/>
                </a:solidFill>
                <a:latin typeface="Tahoma"/>
                <a:cs typeface="Tahoma"/>
              </a:rPr>
              <a:t>Ф</a:t>
            </a:r>
            <a:r>
              <a:rPr sz="684" spc="6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684" spc="56" dirty="0">
                <a:solidFill>
                  <a:srgbClr val="FFFFFF"/>
                </a:solidFill>
                <a:latin typeface="Tahoma"/>
                <a:cs typeface="Tahoma"/>
              </a:rPr>
              <a:t>де</a:t>
            </a:r>
            <a:r>
              <a:rPr sz="684" spc="64" dirty="0">
                <a:solidFill>
                  <a:srgbClr val="FFFFFF"/>
                </a:solidFill>
                <a:latin typeface="Tahoma"/>
                <a:cs typeface="Tahoma"/>
              </a:rPr>
              <a:t>рац</a:t>
            </a:r>
            <a:r>
              <a:rPr sz="684" spc="81" dirty="0">
                <a:solidFill>
                  <a:srgbClr val="FFFFFF"/>
                </a:solidFill>
                <a:latin typeface="Tahoma"/>
                <a:cs typeface="Tahoma"/>
              </a:rPr>
              <a:t>ии</a:t>
            </a:r>
            <a:endParaRPr sz="684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09574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5478"/>
            <a:ext cx="9143457" cy="6463787"/>
          </a:xfrm>
          <a:custGeom>
            <a:avLst/>
            <a:gdLst/>
            <a:ahLst/>
            <a:cxnLst/>
            <a:rect l="l" t="t" r="r" b="b"/>
            <a:pathLst>
              <a:path w="10692765" h="7559040">
                <a:moveTo>
                  <a:pt x="10692384" y="0"/>
                </a:moveTo>
                <a:lnTo>
                  <a:pt x="0" y="0"/>
                </a:lnTo>
                <a:lnTo>
                  <a:pt x="0" y="7559040"/>
                </a:lnTo>
                <a:lnTo>
                  <a:pt x="10692384" y="7559040"/>
                </a:lnTo>
                <a:lnTo>
                  <a:pt x="10692384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grpSp>
        <p:nvGrpSpPr>
          <p:cNvPr id="3" name="object 3"/>
          <p:cNvGrpSpPr/>
          <p:nvPr/>
        </p:nvGrpSpPr>
        <p:grpSpPr>
          <a:xfrm>
            <a:off x="0" y="195478"/>
            <a:ext cx="9143457" cy="6463787"/>
            <a:chOff x="0" y="0"/>
            <a:chExt cx="10692765" cy="75590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55904"/>
              <a:ext cx="7708391" cy="603046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22056" y="0"/>
              <a:ext cx="9570720" cy="7559040"/>
            </a:xfrm>
            <a:custGeom>
              <a:avLst/>
              <a:gdLst/>
              <a:ahLst/>
              <a:cxnLst/>
              <a:rect l="l" t="t" r="r" b="b"/>
              <a:pathLst>
                <a:path w="9570720" h="7559040">
                  <a:moveTo>
                    <a:pt x="9570327" y="0"/>
                  </a:moveTo>
                  <a:lnTo>
                    <a:pt x="4287097" y="0"/>
                  </a:lnTo>
                  <a:lnTo>
                    <a:pt x="0" y="7559038"/>
                  </a:lnTo>
                  <a:lnTo>
                    <a:pt x="9570327" y="7559039"/>
                  </a:lnTo>
                  <a:lnTo>
                    <a:pt x="95703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539"/>
            </a:p>
          </p:txBody>
        </p:sp>
        <p:sp>
          <p:nvSpPr>
            <p:cNvPr id="6" name="object 6"/>
            <p:cNvSpPr/>
            <p:nvPr/>
          </p:nvSpPr>
          <p:spPr>
            <a:xfrm>
              <a:off x="1531619" y="5198364"/>
              <a:ext cx="1835150" cy="1588135"/>
            </a:xfrm>
            <a:custGeom>
              <a:avLst/>
              <a:gdLst/>
              <a:ahLst/>
              <a:cxnLst/>
              <a:rect l="l" t="t" r="r" b="b"/>
              <a:pathLst>
                <a:path w="1835150" h="1588134">
                  <a:moveTo>
                    <a:pt x="917448" y="0"/>
                  </a:moveTo>
                  <a:lnTo>
                    <a:pt x="0" y="1588008"/>
                  </a:lnTo>
                  <a:lnTo>
                    <a:pt x="1834895" y="1588008"/>
                  </a:lnTo>
                  <a:lnTo>
                    <a:pt x="917448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1539"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158107" y="881333"/>
            <a:ext cx="3754796" cy="589907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>
              <a:spcBef>
                <a:spcPts val="86"/>
              </a:spcBef>
            </a:pPr>
            <a:r>
              <a:rPr sz="3762" spc="235" dirty="0"/>
              <a:t>Цель</a:t>
            </a:r>
            <a:r>
              <a:rPr sz="3762" spc="17" dirty="0"/>
              <a:t> </a:t>
            </a:r>
            <a:r>
              <a:rPr sz="3762" spc="231" dirty="0"/>
              <a:t>проекта</a:t>
            </a:r>
            <a:endParaRPr sz="3762" dirty="0"/>
          </a:p>
        </p:txBody>
      </p:sp>
      <p:sp>
        <p:nvSpPr>
          <p:cNvPr id="8" name="object 8"/>
          <p:cNvSpPr txBox="1"/>
          <p:nvPr/>
        </p:nvSpPr>
        <p:spPr>
          <a:xfrm>
            <a:off x="2586384" y="1819091"/>
            <a:ext cx="6343786" cy="3168882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946429" marR="4344" indent="806338" algn="r">
              <a:spcBef>
                <a:spcPts val="86"/>
              </a:spcBef>
            </a:pPr>
            <a:r>
              <a:rPr sz="2052" spc="171" dirty="0">
                <a:solidFill>
                  <a:srgbClr val="001F5F"/>
                </a:solidFill>
                <a:latin typeface="Tahoma"/>
                <a:cs typeface="Tahoma"/>
              </a:rPr>
              <a:t>создание</a:t>
            </a:r>
            <a:r>
              <a:rPr sz="2052" spc="-97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62" dirty="0">
                <a:solidFill>
                  <a:srgbClr val="001F5F"/>
                </a:solidFill>
                <a:latin typeface="Tahoma"/>
                <a:cs typeface="Tahoma"/>
              </a:rPr>
              <a:t>условий</a:t>
            </a:r>
            <a:r>
              <a:rPr sz="2052" spc="-97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50" dirty="0">
                <a:solidFill>
                  <a:srgbClr val="001F5F"/>
                </a:solidFill>
                <a:latin typeface="Tahoma"/>
                <a:cs typeface="Tahoma"/>
              </a:rPr>
              <a:t>для</a:t>
            </a:r>
            <a:r>
              <a:rPr sz="2052" spc="-1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92" dirty="0">
                <a:solidFill>
                  <a:srgbClr val="001F5F"/>
                </a:solidFill>
                <a:latin typeface="Tahoma"/>
                <a:cs typeface="Tahoma"/>
              </a:rPr>
              <a:t>внедрения </a:t>
            </a:r>
            <a:r>
              <a:rPr sz="2052" spc="-6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41" dirty="0">
                <a:solidFill>
                  <a:srgbClr val="001F5F"/>
                </a:solidFill>
                <a:latin typeface="Tahoma"/>
                <a:cs typeface="Tahoma"/>
              </a:rPr>
              <a:t>к</a:t>
            </a:r>
            <a:r>
              <a:rPr sz="2052" spc="-11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26" dirty="0">
                <a:solidFill>
                  <a:srgbClr val="001F5F"/>
                </a:solidFill>
                <a:latin typeface="Tahoma"/>
                <a:cs typeface="Tahoma"/>
              </a:rPr>
              <a:t>2</a:t>
            </a:r>
            <a:r>
              <a:rPr sz="2052" spc="133" dirty="0">
                <a:solidFill>
                  <a:srgbClr val="001F5F"/>
                </a:solidFill>
                <a:latin typeface="Tahoma"/>
                <a:cs typeface="Tahoma"/>
              </a:rPr>
              <a:t>0</a:t>
            </a:r>
            <a:r>
              <a:rPr sz="2052" spc="86" dirty="0">
                <a:solidFill>
                  <a:srgbClr val="001F5F"/>
                </a:solidFill>
                <a:latin typeface="Tahoma"/>
                <a:cs typeface="Tahoma"/>
              </a:rPr>
              <a:t>2</a:t>
            </a:r>
            <a:r>
              <a:rPr sz="2052" spc="217" dirty="0">
                <a:solidFill>
                  <a:srgbClr val="001F5F"/>
                </a:solidFill>
                <a:latin typeface="Tahoma"/>
                <a:cs typeface="Tahoma"/>
              </a:rPr>
              <a:t>4</a:t>
            </a:r>
            <a:r>
              <a:rPr sz="2052" spc="-137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47" dirty="0">
                <a:solidFill>
                  <a:srgbClr val="001F5F"/>
                </a:solidFill>
                <a:latin typeface="Tahoma"/>
                <a:cs typeface="Tahoma"/>
              </a:rPr>
              <a:t>г</a:t>
            </a:r>
            <a:r>
              <a:rPr sz="2052" spc="145" dirty="0">
                <a:solidFill>
                  <a:srgbClr val="001F5F"/>
                </a:solidFill>
                <a:latin typeface="Tahoma"/>
                <a:cs typeface="Tahoma"/>
              </a:rPr>
              <a:t>оду</a:t>
            </a:r>
            <a:r>
              <a:rPr sz="2052" spc="-12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7" dirty="0">
                <a:solidFill>
                  <a:srgbClr val="001F5F"/>
                </a:solidFill>
                <a:latin typeface="Verdana"/>
                <a:cs typeface="Verdana"/>
              </a:rPr>
              <a:t>с</a:t>
            </a:r>
            <a:r>
              <a:rPr sz="2052" spc="34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-4" dirty="0">
                <a:solidFill>
                  <a:srgbClr val="001F5F"/>
                </a:solidFill>
                <a:latin typeface="Verdana"/>
                <a:cs typeface="Verdana"/>
              </a:rPr>
              <a:t>в</a:t>
            </a:r>
            <a:r>
              <a:rPr sz="2052" spc="94" dirty="0">
                <a:solidFill>
                  <a:srgbClr val="001F5F"/>
                </a:solidFill>
                <a:latin typeface="Verdana"/>
                <a:cs typeface="Verdana"/>
              </a:rPr>
              <a:t>р</a:t>
            </a:r>
            <a:r>
              <a:rPr sz="2052" spc="4" dirty="0">
                <a:solidFill>
                  <a:srgbClr val="001F5F"/>
                </a:solidFill>
                <a:latin typeface="Verdana"/>
                <a:cs typeface="Verdana"/>
              </a:rPr>
              <a:t>е</a:t>
            </a:r>
            <a:r>
              <a:rPr sz="2052" spc="150" dirty="0">
                <a:solidFill>
                  <a:srgbClr val="001F5F"/>
                </a:solidFill>
                <a:latin typeface="Verdana"/>
                <a:cs typeface="Verdana"/>
              </a:rPr>
              <a:t>м</a:t>
            </a:r>
            <a:r>
              <a:rPr sz="2052" spc="4" dirty="0">
                <a:solidFill>
                  <a:srgbClr val="001F5F"/>
                </a:solidFill>
                <a:latin typeface="Verdana"/>
                <a:cs typeface="Verdana"/>
              </a:rPr>
              <a:t>е</a:t>
            </a:r>
            <a:r>
              <a:rPr sz="2052" spc="30" dirty="0">
                <a:solidFill>
                  <a:srgbClr val="001F5F"/>
                </a:solidFill>
                <a:latin typeface="Verdana"/>
                <a:cs typeface="Verdana"/>
              </a:rPr>
              <a:t>н</a:t>
            </a:r>
            <a:r>
              <a:rPr sz="2052" spc="43" dirty="0">
                <a:solidFill>
                  <a:srgbClr val="001F5F"/>
                </a:solidFill>
                <a:latin typeface="Verdana"/>
                <a:cs typeface="Verdana"/>
              </a:rPr>
              <a:t>н</a:t>
            </a:r>
            <a:r>
              <a:rPr sz="2052" spc="26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86" dirty="0">
                <a:solidFill>
                  <a:srgbClr val="001F5F"/>
                </a:solidFill>
                <a:latin typeface="Verdana"/>
                <a:cs typeface="Verdana"/>
              </a:rPr>
              <a:t>й</a:t>
            </a:r>
            <a:r>
              <a:rPr sz="2052" spc="-257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52" spc="86" dirty="0">
                <a:solidFill>
                  <a:srgbClr val="001F5F"/>
                </a:solidFill>
                <a:latin typeface="Verdana"/>
                <a:cs typeface="Verdana"/>
              </a:rPr>
              <a:t>и</a:t>
            </a:r>
            <a:r>
              <a:rPr sz="2052" spc="-222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52" spc="73" dirty="0">
                <a:solidFill>
                  <a:srgbClr val="001F5F"/>
                </a:solidFill>
                <a:latin typeface="Verdana"/>
                <a:cs typeface="Verdana"/>
              </a:rPr>
              <a:t>б</a:t>
            </a:r>
            <a:r>
              <a:rPr sz="2052" spc="-17" dirty="0">
                <a:solidFill>
                  <a:srgbClr val="001F5F"/>
                </a:solidFill>
                <a:latin typeface="Verdana"/>
                <a:cs typeface="Verdana"/>
              </a:rPr>
              <a:t>е</a:t>
            </a:r>
            <a:r>
              <a:rPr sz="2052" spc="-13" dirty="0">
                <a:solidFill>
                  <a:srgbClr val="001F5F"/>
                </a:solidFill>
                <a:latin typeface="Verdana"/>
                <a:cs typeface="Verdana"/>
              </a:rPr>
              <a:t>з</a:t>
            </a:r>
            <a:r>
              <a:rPr sz="2052" spc="26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43" dirty="0">
                <a:solidFill>
                  <a:srgbClr val="001F5F"/>
                </a:solidFill>
                <a:latin typeface="Verdana"/>
                <a:cs typeface="Verdana"/>
              </a:rPr>
              <a:t>п</a:t>
            </a:r>
            <a:r>
              <a:rPr sz="2052" spc="-68" dirty="0">
                <a:solidFill>
                  <a:srgbClr val="001F5F"/>
                </a:solidFill>
                <a:latin typeface="Verdana"/>
                <a:cs typeface="Verdana"/>
              </a:rPr>
              <a:t>а</a:t>
            </a:r>
            <a:r>
              <a:rPr sz="2052" spc="4" dirty="0">
                <a:solidFill>
                  <a:srgbClr val="001F5F"/>
                </a:solidFill>
                <a:latin typeface="Verdana"/>
                <a:cs typeface="Verdana"/>
              </a:rPr>
              <a:t>с</a:t>
            </a:r>
            <a:r>
              <a:rPr sz="2052" spc="-128" dirty="0">
                <a:solidFill>
                  <a:srgbClr val="001F5F"/>
                </a:solidFill>
                <a:latin typeface="Verdana"/>
                <a:cs typeface="Verdana"/>
              </a:rPr>
              <a:t>-  </a:t>
            </a:r>
            <a:r>
              <a:rPr sz="2052" spc="51" dirty="0">
                <a:solidFill>
                  <a:srgbClr val="001F5F"/>
                </a:solidFill>
                <a:latin typeface="Verdana"/>
                <a:cs typeface="Verdana"/>
              </a:rPr>
              <a:t>н</a:t>
            </a:r>
            <a:r>
              <a:rPr sz="2052" spc="34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86" dirty="0">
                <a:solidFill>
                  <a:srgbClr val="001F5F"/>
                </a:solidFill>
                <a:latin typeface="Verdana"/>
                <a:cs typeface="Verdana"/>
              </a:rPr>
              <a:t>й</a:t>
            </a:r>
            <a:r>
              <a:rPr sz="2052" spc="-24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52" spc="60" dirty="0">
                <a:solidFill>
                  <a:srgbClr val="001F5F"/>
                </a:solidFill>
                <a:latin typeface="Verdana"/>
                <a:cs typeface="Verdana"/>
              </a:rPr>
              <a:t>ц</a:t>
            </a:r>
            <a:r>
              <a:rPr sz="2052" spc="68" dirty="0">
                <a:solidFill>
                  <a:srgbClr val="001F5F"/>
                </a:solidFill>
                <a:latin typeface="Verdana"/>
                <a:cs typeface="Verdana"/>
              </a:rPr>
              <a:t>и</a:t>
            </a:r>
            <a:r>
              <a:rPr sz="2052" spc="-180" dirty="0">
                <a:solidFill>
                  <a:srgbClr val="001F5F"/>
                </a:solidFill>
                <a:latin typeface="Verdana"/>
                <a:cs typeface="Verdana"/>
              </a:rPr>
              <a:t>ф</a:t>
            </a:r>
            <a:r>
              <a:rPr sz="2052" spc="103" dirty="0">
                <a:solidFill>
                  <a:srgbClr val="001F5F"/>
                </a:solidFill>
                <a:latin typeface="Verdana"/>
                <a:cs typeface="Verdana"/>
              </a:rPr>
              <a:t>р</a:t>
            </a:r>
            <a:r>
              <a:rPr sz="2052" spc="26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-13" dirty="0">
                <a:solidFill>
                  <a:srgbClr val="001F5F"/>
                </a:solidFill>
                <a:latin typeface="Verdana"/>
                <a:cs typeface="Verdana"/>
              </a:rPr>
              <a:t>в</a:t>
            </a:r>
            <a:r>
              <a:rPr sz="2052" spc="26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86" dirty="0">
                <a:solidFill>
                  <a:srgbClr val="001F5F"/>
                </a:solidFill>
                <a:latin typeface="Verdana"/>
                <a:cs typeface="Verdana"/>
              </a:rPr>
              <a:t>й</a:t>
            </a:r>
            <a:r>
              <a:rPr sz="2052" spc="-24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52" spc="64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38" dirty="0">
                <a:solidFill>
                  <a:srgbClr val="001F5F"/>
                </a:solidFill>
                <a:latin typeface="Verdana"/>
                <a:cs typeface="Verdana"/>
              </a:rPr>
              <a:t>б</a:t>
            </a:r>
            <a:r>
              <a:rPr sz="2052" spc="103" dirty="0">
                <a:solidFill>
                  <a:srgbClr val="001F5F"/>
                </a:solidFill>
                <a:latin typeface="Verdana"/>
                <a:cs typeface="Verdana"/>
              </a:rPr>
              <a:t>р</a:t>
            </a:r>
            <a:r>
              <a:rPr sz="2052" spc="-97" dirty="0">
                <a:solidFill>
                  <a:srgbClr val="001F5F"/>
                </a:solidFill>
                <a:latin typeface="Verdana"/>
                <a:cs typeface="Verdana"/>
              </a:rPr>
              <a:t>а</a:t>
            </a:r>
            <a:r>
              <a:rPr sz="2052" spc="-26" dirty="0">
                <a:solidFill>
                  <a:srgbClr val="001F5F"/>
                </a:solidFill>
                <a:latin typeface="Verdana"/>
                <a:cs typeface="Verdana"/>
              </a:rPr>
              <a:t>з</a:t>
            </a:r>
            <a:r>
              <a:rPr sz="2052" spc="26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-4" dirty="0">
                <a:solidFill>
                  <a:srgbClr val="001F5F"/>
                </a:solidFill>
                <a:latin typeface="Verdana"/>
                <a:cs typeface="Verdana"/>
              </a:rPr>
              <a:t>в</a:t>
            </a:r>
            <a:r>
              <a:rPr sz="2052" spc="-77" dirty="0">
                <a:solidFill>
                  <a:srgbClr val="001F5F"/>
                </a:solidFill>
                <a:latin typeface="Verdana"/>
                <a:cs typeface="Verdana"/>
              </a:rPr>
              <a:t>а</a:t>
            </a:r>
            <a:r>
              <a:rPr sz="2052" spc="-150" dirty="0">
                <a:solidFill>
                  <a:srgbClr val="001F5F"/>
                </a:solidFill>
                <a:latin typeface="Verdana"/>
                <a:cs typeface="Verdana"/>
              </a:rPr>
              <a:t>т</a:t>
            </a:r>
            <a:r>
              <a:rPr sz="2052" spc="-34" dirty="0">
                <a:solidFill>
                  <a:srgbClr val="001F5F"/>
                </a:solidFill>
                <a:latin typeface="Verdana"/>
                <a:cs typeface="Verdana"/>
              </a:rPr>
              <a:t>е</a:t>
            </a:r>
            <a:r>
              <a:rPr sz="2052" spc="-17" dirty="0">
                <a:solidFill>
                  <a:srgbClr val="001F5F"/>
                </a:solidFill>
                <a:latin typeface="Verdana"/>
                <a:cs typeface="Verdana"/>
              </a:rPr>
              <a:t>л</a:t>
            </a:r>
            <a:r>
              <a:rPr sz="2052" spc="-68" dirty="0">
                <a:solidFill>
                  <a:srgbClr val="001F5F"/>
                </a:solidFill>
                <a:latin typeface="Verdana"/>
                <a:cs typeface="Verdana"/>
              </a:rPr>
              <a:t>ь</a:t>
            </a:r>
            <a:r>
              <a:rPr sz="2052" spc="43" dirty="0">
                <a:solidFill>
                  <a:srgbClr val="001F5F"/>
                </a:solidFill>
                <a:latin typeface="Verdana"/>
                <a:cs typeface="Verdana"/>
              </a:rPr>
              <a:t>н</a:t>
            </a:r>
            <a:r>
              <a:rPr sz="2052" spc="26" dirty="0">
                <a:solidFill>
                  <a:srgbClr val="001F5F"/>
                </a:solidFill>
                <a:latin typeface="Verdana"/>
                <a:cs typeface="Verdana"/>
              </a:rPr>
              <a:t>о</a:t>
            </a:r>
            <a:r>
              <a:rPr sz="2052" spc="86" dirty="0">
                <a:solidFill>
                  <a:srgbClr val="001F5F"/>
                </a:solidFill>
                <a:latin typeface="Verdana"/>
                <a:cs typeface="Verdana"/>
              </a:rPr>
              <a:t>й</a:t>
            </a:r>
            <a:r>
              <a:rPr sz="2052" spc="-257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52" spc="77" dirty="0">
                <a:solidFill>
                  <a:srgbClr val="001F5F"/>
                </a:solidFill>
                <a:latin typeface="Verdana"/>
                <a:cs typeface="Verdana"/>
              </a:rPr>
              <a:t>с</a:t>
            </a:r>
            <a:r>
              <a:rPr sz="2052" spc="64" dirty="0">
                <a:solidFill>
                  <a:srgbClr val="001F5F"/>
                </a:solidFill>
                <a:latin typeface="Verdana"/>
                <a:cs typeface="Verdana"/>
              </a:rPr>
              <a:t>р</a:t>
            </a:r>
            <a:r>
              <a:rPr sz="2052" spc="-26" dirty="0">
                <a:solidFill>
                  <a:srgbClr val="001F5F"/>
                </a:solidFill>
                <a:latin typeface="Verdana"/>
                <a:cs typeface="Verdana"/>
              </a:rPr>
              <a:t>е</a:t>
            </a:r>
            <a:r>
              <a:rPr sz="2052" spc="13" dirty="0">
                <a:solidFill>
                  <a:srgbClr val="001F5F"/>
                </a:solidFill>
                <a:latin typeface="Verdana"/>
                <a:cs typeface="Verdana"/>
              </a:rPr>
              <a:t>д</a:t>
            </a:r>
            <a:r>
              <a:rPr sz="2052" spc="-81" dirty="0">
                <a:solidFill>
                  <a:srgbClr val="001F5F"/>
                </a:solidFill>
                <a:latin typeface="Verdana"/>
                <a:cs typeface="Verdana"/>
              </a:rPr>
              <a:t>ы</a:t>
            </a:r>
            <a:r>
              <a:rPr sz="2052" spc="-217" dirty="0">
                <a:solidFill>
                  <a:srgbClr val="001F5F"/>
                </a:solidFill>
                <a:latin typeface="Tahoma"/>
                <a:cs typeface="Tahoma"/>
              </a:rPr>
              <a:t>,  </a:t>
            </a:r>
            <a:r>
              <a:rPr sz="2052" spc="184" dirty="0">
                <a:solidFill>
                  <a:srgbClr val="001F5F"/>
                </a:solidFill>
                <a:latin typeface="Tahoma"/>
                <a:cs typeface="Tahoma"/>
              </a:rPr>
              <a:t>обеспечивающей </a:t>
            </a:r>
            <a:r>
              <a:rPr sz="2052" spc="192" dirty="0">
                <a:solidFill>
                  <a:srgbClr val="001F5F"/>
                </a:solidFill>
                <a:latin typeface="Tahoma"/>
                <a:cs typeface="Tahoma"/>
              </a:rPr>
              <a:t>формирование </a:t>
            </a:r>
            <a:r>
              <a:rPr sz="2052" spc="162" dirty="0">
                <a:solidFill>
                  <a:srgbClr val="001F5F"/>
                </a:solidFill>
                <a:latin typeface="Tahoma"/>
                <a:cs typeface="Tahoma"/>
              </a:rPr>
              <a:t>цен- </a:t>
            </a:r>
            <a:r>
              <a:rPr sz="2052" spc="-6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54" dirty="0">
                <a:solidFill>
                  <a:srgbClr val="001F5F"/>
                </a:solidFill>
                <a:latin typeface="Tahoma"/>
                <a:cs typeface="Tahoma"/>
              </a:rPr>
              <a:t>ности</a:t>
            </a:r>
            <a:r>
              <a:rPr sz="2052" spc="-12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41" dirty="0">
                <a:solidFill>
                  <a:srgbClr val="001F5F"/>
                </a:solidFill>
                <a:latin typeface="Tahoma"/>
                <a:cs typeface="Tahoma"/>
              </a:rPr>
              <a:t>к</a:t>
            </a:r>
            <a:r>
              <a:rPr sz="2052" spc="-1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71" dirty="0">
                <a:solidFill>
                  <a:srgbClr val="001F5F"/>
                </a:solidFill>
                <a:latin typeface="Tahoma"/>
                <a:cs typeface="Tahoma"/>
              </a:rPr>
              <a:t>саморазвитию</a:t>
            </a:r>
            <a:r>
              <a:rPr sz="2052" spc="-11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244" dirty="0">
                <a:solidFill>
                  <a:srgbClr val="001F5F"/>
                </a:solidFill>
                <a:latin typeface="Tahoma"/>
                <a:cs typeface="Tahoma"/>
              </a:rPr>
              <a:t>и</a:t>
            </a:r>
            <a:r>
              <a:rPr sz="2052" spc="-12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62" dirty="0">
                <a:solidFill>
                  <a:srgbClr val="001F5F"/>
                </a:solidFill>
                <a:latin typeface="Tahoma"/>
                <a:cs typeface="Tahoma"/>
              </a:rPr>
              <a:t>самообразова</a:t>
            </a:r>
            <a:r>
              <a:rPr sz="2052" spc="162" dirty="0">
                <a:solidFill>
                  <a:srgbClr val="001F5F"/>
                </a:solidFill>
                <a:latin typeface="Tahoma"/>
                <a:cs typeface="Tahoma"/>
              </a:rPr>
              <a:t>-</a:t>
            </a:r>
            <a:endParaRPr sz="2052" dirty="0">
              <a:latin typeface="Tahoma"/>
              <a:cs typeface="Tahoma"/>
            </a:endParaRPr>
          </a:p>
          <a:p>
            <a:pPr marL="10860" marR="7059" indent="427332" algn="r">
              <a:spcBef>
                <a:spcPts val="4"/>
              </a:spcBef>
            </a:pPr>
            <a:r>
              <a:rPr sz="2052" spc="217" dirty="0">
                <a:solidFill>
                  <a:srgbClr val="001F5F"/>
                </a:solidFill>
                <a:latin typeface="Tahoma"/>
                <a:cs typeface="Tahoma"/>
              </a:rPr>
              <a:t>нию</a:t>
            </a:r>
            <a:r>
              <a:rPr sz="2052" spc="-11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97" dirty="0">
                <a:solidFill>
                  <a:srgbClr val="001F5F"/>
                </a:solidFill>
                <a:latin typeface="Tahoma"/>
                <a:cs typeface="Tahoma"/>
              </a:rPr>
              <a:t>у</a:t>
            </a:r>
            <a:r>
              <a:rPr sz="2052" spc="-11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45" dirty="0">
                <a:solidFill>
                  <a:srgbClr val="001F5F"/>
                </a:solidFill>
                <a:latin typeface="Tahoma"/>
                <a:cs typeface="Tahoma"/>
              </a:rPr>
              <a:t>обучающихся</a:t>
            </a:r>
            <a:r>
              <a:rPr sz="2052" spc="-111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33" dirty="0">
                <a:solidFill>
                  <a:srgbClr val="001F5F"/>
                </a:solidFill>
                <a:latin typeface="Tahoma"/>
                <a:cs typeface="Tahoma"/>
              </a:rPr>
              <a:t>образовательных</a:t>
            </a:r>
            <a:r>
              <a:rPr sz="2052" spc="-103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37" dirty="0">
                <a:solidFill>
                  <a:srgbClr val="001F5F"/>
                </a:solidFill>
                <a:latin typeface="Tahoma"/>
                <a:cs typeface="Tahoma"/>
              </a:rPr>
              <a:t>орга- </a:t>
            </a:r>
            <a:r>
              <a:rPr sz="2052" spc="-6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92" dirty="0">
                <a:solidFill>
                  <a:srgbClr val="001F5F"/>
                </a:solidFill>
                <a:latin typeface="Tahoma"/>
                <a:cs typeface="Tahoma"/>
              </a:rPr>
              <a:t>низаций </a:t>
            </a:r>
            <a:r>
              <a:rPr sz="2052" spc="124" dirty="0">
                <a:solidFill>
                  <a:srgbClr val="001F5F"/>
                </a:solidFill>
                <a:latin typeface="Tahoma"/>
                <a:cs typeface="Tahoma"/>
              </a:rPr>
              <a:t>всех </a:t>
            </a:r>
            <a:r>
              <a:rPr sz="2052" spc="180" dirty="0">
                <a:solidFill>
                  <a:srgbClr val="001F5F"/>
                </a:solidFill>
                <a:latin typeface="Tahoma"/>
                <a:cs typeface="Tahoma"/>
              </a:rPr>
              <a:t>видов </a:t>
            </a:r>
            <a:r>
              <a:rPr sz="2052" spc="239" dirty="0">
                <a:solidFill>
                  <a:srgbClr val="001F5F"/>
                </a:solidFill>
                <a:latin typeface="Tahoma"/>
                <a:cs typeface="Tahoma"/>
              </a:rPr>
              <a:t>и </a:t>
            </a:r>
            <a:r>
              <a:rPr sz="2052" spc="137" dirty="0">
                <a:solidFill>
                  <a:srgbClr val="001F5F"/>
                </a:solidFill>
                <a:latin typeface="Tahoma"/>
                <a:cs typeface="Tahoma"/>
              </a:rPr>
              <a:t>уровней, </a:t>
            </a:r>
            <a:r>
              <a:rPr sz="2052" spc="141" dirty="0">
                <a:solidFill>
                  <a:srgbClr val="001F5F"/>
                </a:solidFill>
                <a:latin typeface="Tahoma"/>
                <a:cs typeface="Tahoma"/>
              </a:rPr>
              <a:t>путем </a:t>
            </a:r>
            <a:r>
              <a:rPr sz="2052" spc="162" dirty="0">
                <a:solidFill>
                  <a:srgbClr val="001F5F"/>
                </a:solidFill>
                <a:latin typeface="Tahoma"/>
                <a:cs typeface="Tahoma"/>
              </a:rPr>
              <a:t>обнов- </a:t>
            </a:r>
            <a:r>
              <a:rPr sz="2052" spc="-6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84" dirty="0">
                <a:solidFill>
                  <a:srgbClr val="001F5F"/>
                </a:solidFill>
                <a:latin typeface="Tahoma"/>
                <a:cs typeface="Tahoma"/>
              </a:rPr>
              <a:t>ления </a:t>
            </a:r>
            <a:r>
              <a:rPr sz="2052" spc="192" dirty="0">
                <a:solidFill>
                  <a:srgbClr val="001F5F"/>
                </a:solidFill>
                <a:latin typeface="Tahoma"/>
                <a:cs typeface="Tahoma"/>
              </a:rPr>
              <a:t>информационно-коммуникационной </a:t>
            </a:r>
            <a:r>
              <a:rPr sz="2052" spc="196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15" dirty="0">
                <a:solidFill>
                  <a:srgbClr val="001F5F"/>
                </a:solidFill>
                <a:latin typeface="Tahoma"/>
                <a:cs typeface="Tahoma"/>
              </a:rPr>
              <a:t>инфраструктуры,</a:t>
            </a:r>
            <a:r>
              <a:rPr sz="2052" spc="-11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37" dirty="0">
                <a:solidFill>
                  <a:srgbClr val="001F5F"/>
                </a:solidFill>
                <a:latin typeface="Tahoma"/>
                <a:cs typeface="Tahoma"/>
              </a:rPr>
              <a:t>подготовки</a:t>
            </a:r>
            <a:r>
              <a:rPr sz="2052" spc="-111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11" dirty="0">
                <a:solidFill>
                  <a:srgbClr val="001F5F"/>
                </a:solidFill>
                <a:latin typeface="Tahoma"/>
                <a:cs typeface="Tahoma"/>
              </a:rPr>
              <a:t>кадров,</a:t>
            </a:r>
            <a:r>
              <a:rPr sz="2052" spc="-12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67" dirty="0">
                <a:solidFill>
                  <a:srgbClr val="001F5F"/>
                </a:solidFill>
                <a:latin typeface="Tahoma"/>
                <a:cs typeface="Tahoma"/>
              </a:rPr>
              <a:t>создания </a:t>
            </a:r>
            <a:r>
              <a:rPr sz="2052" spc="-6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58" dirty="0">
                <a:solidFill>
                  <a:srgbClr val="001F5F"/>
                </a:solidFill>
                <a:latin typeface="Tahoma"/>
                <a:cs typeface="Tahoma"/>
              </a:rPr>
              <a:t>федеральной</a:t>
            </a:r>
            <a:r>
              <a:rPr sz="2052" spc="-145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88" dirty="0">
                <a:solidFill>
                  <a:srgbClr val="001F5F"/>
                </a:solidFill>
                <a:latin typeface="Tahoma"/>
                <a:cs typeface="Tahoma"/>
              </a:rPr>
              <a:t>цифровой</a:t>
            </a:r>
            <a:r>
              <a:rPr sz="2052" spc="-124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2052" spc="145" dirty="0">
                <a:solidFill>
                  <a:srgbClr val="001F5F"/>
                </a:solidFill>
                <a:latin typeface="Tahoma"/>
                <a:cs typeface="Tahoma"/>
              </a:rPr>
              <a:t>платформы</a:t>
            </a:r>
            <a:endParaRPr sz="2052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67816" y="5319696"/>
            <a:ext cx="975758" cy="1339563"/>
          </a:xfrm>
          <a:custGeom>
            <a:avLst/>
            <a:gdLst/>
            <a:ahLst/>
            <a:cxnLst/>
            <a:rect l="l" t="t" r="r" b="b"/>
            <a:pathLst>
              <a:path w="1141095" h="1566545">
                <a:moveTo>
                  <a:pt x="1140577" y="0"/>
                </a:moveTo>
                <a:lnTo>
                  <a:pt x="0" y="1566549"/>
                </a:lnTo>
                <a:lnTo>
                  <a:pt x="1140577" y="1566549"/>
                </a:lnTo>
                <a:lnTo>
                  <a:pt x="1140577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0" name="object 10"/>
          <p:cNvSpPr txBox="1"/>
          <p:nvPr/>
        </p:nvSpPr>
        <p:spPr>
          <a:xfrm>
            <a:off x="5376716" y="5403865"/>
            <a:ext cx="3470810" cy="195184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1197" b="1" spc="128" dirty="0">
                <a:solidFill>
                  <a:srgbClr val="001F5F"/>
                </a:solidFill>
                <a:latin typeface="Tahoma"/>
                <a:cs typeface="Tahoma"/>
              </a:rPr>
              <a:t>Сроки</a:t>
            </a:r>
            <a:r>
              <a:rPr sz="1197" b="1" spc="107" dirty="0">
                <a:solidFill>
                  <a:srgbClr val="001F5F"/>
                </a:solidFill>
                <a:latin typeface="Tahoma"/>
                <a:cs typeface="Tahoma"/>
              </a:rPr>
              <a:t> реализации:</a:t>
            </a:r>
            <a:r>
              <a:rPr sz="1197" b="1" spc="128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197" spc="-47" dirty="0">
                <a:solidFill>
                  <a:srgbClr val="001F5F"/>
                </a:solidFill>
                <a:latin typeface="Tahoma"/>
                <a:cs typeface="Tahoma"/>
              </a:rPr>
              <a:t>01.01.2019</a:t>
            </a:r>
            <a:r>
              <a:rPr sz="1197" spc="-56" dirty="0">
                <a:solidFill>
                  <a:srgbClr val="001F5F"/>
                </a:solidFill>
                <a:latin typeface="Tahoma"/>
                <a:cs typeface="Tahoma"/>
              </a:rPr>
              <a:t> –</a:t>
            </a:r>
            <a:r>
              <a:rPr sz="1197" spc="-73" dirty="0">
                <a:solidFill>
                  <a:srgbClr val="001F5F"/>
                </a:solidFill>
                <a:latin typeface="Tahoma"/>
                <a:cs typeface="Tahoma"/>
              </a:rPr>
              <a:t> </a:t>
            </a:r>
            <a:r>
              <a:rPr sz="1197" spc="-4" dirty="0">
                <a:solidFill>
                  <a:srgbClr val="001F5F"/>
                </a:solidFill>
                <a:latin typeface="Tahoma"/>
                <a:cs typeface="Tahoma"/>
              </a:rPr>
              <a:t>30.12.2024</a:t>
            </a:r>
            <a:endParaRPr sz="1197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693750" y="6158676"/>
            <a:ext cx="198192" cy="715514"/>
          </a:xfrm>
          <a:prstGeom prst="rect">
            <a:avLst/>
          </a:prstGeom>
        </p:spPr>
        <p:txBody>
          <a:bodyPr vert="horz" wrap="square" lIns="0" tIns="4887" rIns="0" bIns="0" rtlCol="0">
            <a:spAutoFit/>
          </a:bodyPr>
          <a:lstStyle/>
          <a:p>
            <a:pPr marL="32579">
              <a:spcBef>
                <a:spcPts val="38"/>
              </a:spcBef>
            </a:pPr>
            <a:fld id="{81D60167-4931-47E6-BA6A-407CBD079E47}" type="slidenum">
              <a:rPr sz="1539" b="1" spc="64" dirty="0">
                <a:solidFill>
                  <a:srgbClr val="FFFFFF"/>
                </a:solidFill>
                <a:latin typeface="Tahoma"/>
                <a:cs typeface="Tahoma"/>
              </a:rPr>
              <a:pPr marL="32579">
                <a:spcBef>
                  <a:spcPts val="38"/>
                </a:spcBef>
              </a:pPr>
              <a:t>6</a:t>
            </a:fld>
            <a:endParaRPr sz="1539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299686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" y="260648"/>
            <a:ext cx="9130705" cy="6452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2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859"/>
            <a:ext cx="9125272" cy="684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15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09282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1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131</Words>
  <Application>Microsoft Office PowerPoint</Application>
  <PresentationFormat>Экран (4:3)</PresentationFormat>
  <Paragraphs>30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Tahoma</vt:lpstr>
      <vt:lpstr>Times New Roman</vt:lpstr>
      <vt:lpstr>Verdana</vt:lpstr>
      <vt:lpstr>Wingdings</vt:lpstr>
      <vt:lpstr>Wingdings 3</vt:lpstr>
      <vt:lpstr>Тема Office</vt:lpstr>
      <vt:lpstr> Искусственный интеллект и  цифровая образовательная среда:  новые компетенции педагога </vt:lpstr>
      <vt:lpstr>Презентация PowerPoint</vt:lpstr>
      <vt:lpstr>Искусственный интеллект – ИИ</vt:lpstr>
      <vt:lpstr>Презентация PowerPoint</vt:lpstr>
      <vt:lpstr>Презентация PowerPoint</vt:lpstr>
      <vt:lpstr>Цель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Искусственный интеллект и  цифровая образовательная среда:  новые компетенции педагога </dc:title>
  <dc:creator>acer</dc:creator>
  <cp:lastModifiedBy>Овчинникова Светлана Викторовна</cp:lastModifiedBy>
  <cp:revision>26</cp:revision>
  <dcterms:created xsi:type="dcterms:W3CDTF">2022-11-05T07:08:48Z</dcterms:created>
  <dcterms:modified xsi:type="dcterms:W3CDTF">2022-11-08T04:41:15Z</dcterms:modified>
</cp:coreProperties>
</file>