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8" r:id="rId3"/>
    <p:sldId id="259" r:id="rId4"/>
    <p:sldId id="260" r:id="rId5"/>
    <p:sldId id="256" r:id="rId6"/>
    <p:sldId id="257" r:id="rId7"/>
    <p:sldId id="261" r:id="rId8"/>
    <p:sldId id="264" r:id="rId9"/>
    <p:sldId id="265" r:id="rId10"/>
    <p:sldId id="263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60"/>
    <a:srgbClr val="748A98"/>
    <a:srgbClr val="4F9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123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84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72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76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2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1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3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0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0257" y="4233190"/>
            <a:ext cx="7113069" cy="1845755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Использование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Trello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 управлении студенческими проектами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273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t="10117" b="39674"/>
          <a:stretch/>
        </p:blipFill>
        <p:spPr>
          <a:xfrm>
            <a:off x="220305" y="1117794"/>
            <a:ext cx="8671933" cy="283636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0040" y="360664"/>
            <a:ext cx="88239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Этапов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работы может быть сколько угодно: всё зависит от проекта. 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 </a:t>
            </a:r>
            <a:endParaRPr lang="ru-RU" sz="2400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78259" y="6402810"/>
            <a:ext cx="55049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Рисунок 5. Список задач по курсовой работе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627697" y="1517904"/>
            <a:ext cx="1496247" cy="81141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743" y="4100363"/>
            <a:ext cx="8654495" cy="2302448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 flipH="1">
            <a:off x="3236976" y="1517904"/>
            <a:ext cx="886968" cy="363161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372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2791" t="10050" r="27326" b="6228"/>
          <a:stretch/>
        </p:blipFill>
        <p:spPr>
          <a:xfrm>
            <a:off x="178306" y="1205024"/>
            <a:ext cx="4975512" cy="391278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9874" y="393558"/>
            <a:ext cx="882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raphikLCG-Regular"/>
              </a:rPr>
              <a:t>Карточки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 — конкретные задачи. Именно их переносят по спискам в зависимости от того, на какой стадии выполнения они находятся. </a:t>
            </a:r>
            <a:endParaRPr lang="ru-RU" sz="2000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78259" y="6275398"/>
            <a:ext cx="55049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Рисунок 5. Список задач по курсовой работе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0274" r="10965" b="6296"/>
          <a:stretch/>
        </p:blipFill>
        <p:spPr>
          <a:xfrm>
            <a:off x="3236160" y="3065162"/>
            <a:ext cx="5907840" cy="31139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3715352" y="1665171"/>
            <a:ext cx="2338939" cy="79889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54291" y="1665171"/>
            <a:ext cx="135789" cy="310131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02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6032" y="319355"/>
            <a:ext cx="8823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raphikLCG-Regular"/>
              </a:rPr>
              <a:t>Чек-листы</a:t>
            </a:r>
            <a:r>
              <a:rPr lang="ru-RU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 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— Это списки внутри карточек. Их можно использовать для создания </a:t>
            </a:r>
            <a:r>
              <a:rPr lang="ru-RU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подзадач и можно 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использовать как этапы проверки качества работы. </a:t>
            </a:r>
            <a:endParaRPr lang="ru-RU" sz="2000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78259" y="6275398"/>
            <a:ext cx="59305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Рисунок 6. Список подзадач по курсовой работе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10274" r="10965" b="6296"/>
          <a:stretch/>
        </p:blipFill>
        <p:spPr>
          <a:xfrm>
            <a:off x="127200" y="1442343"/>
            <a:ext cx="5907840" cy="31139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0702" t="10585" r="15702" b="7544"/>
          <a:stretch/>
        </p:blipFill>
        <p:spPr>
          <a:xfrm>
            <a:off x="4186989" y="2999335"/>
            <a:ext cx="4539917" cy="2840830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3045350" y="3530379"/>
            <a:ext cx="1995777" cy="157435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754880" y="5104737"/>
            <a:ext cx="2727296" cy="6222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99200" y="2038426"/>
            <a:ext cx="39635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var(--stk-f--b_family)"/>
              </a:rPr>
              <a:t>Дедлайны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var(--stk-f--b_family)"/>
              </a:rPr>
              <a:t>.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GraphikLCG-Regular"/>
              </a:rPr>
              <a:t> Каждой карточке можно назначать </a:t>
            </a:r>
            <a:r>
              <a:rPr lang="ru-RU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GraphikLCG-Regular"/>
              </a:rPr>
              <a:t>дедлайн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GraphikLCG-Regular"/>
              </a:rPr>
              <a:t>: срок сдачи</a:t>
            </a:r>
            <a:r>
              <a:rPr lang="ru-RU" dirty="0">
                <a:solidFill>
                  <a:srgbClr val="000000"/>
                </a:solidFill>
                <a:latin typeface="GraphikLCG-Regular"/>
              </a:rPr>
              <a:t>. 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5724939" y="2701250"/>
            <a:ext cx="1240404" cy="139147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7482176" y="4770783"/>
            <a:ext cx="626617" cy="2703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69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7643" y="153370"/>
            <a:ext cx="78867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Trello</a:t>
            </a:r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b="1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7643" y="1382345"/>
            <a:ext cx="3999857" cy="23083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rlie Text"/>
              </a:rPr>
              <a:t>Trello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rlie Text"/>
              </a:rPr>
              <a:t> — это визуальный инструмент, который позволяет вашей команде управлять проектами, рабочими процессами и заданиям любых типов.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9649" r="2456" b="45469"/>
          <a:stretch/>
        </p:blipFill>
        <p:spPr>
          <a:xfrm>
            <a:off x="476450" y="4331224"/>
            <a:ext cx="8382138" cy="216943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72000" y="1393985"/>
            <a:ext cx="4286588" cy="23083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Trello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есть: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онлайн-версия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доступная для любых браузеров,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мобильные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приложения на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Android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iOS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работать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приложениях можно и автономно, без подключения к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интернету.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74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9805" r="5264" b="5673"/>
          <a:stretch/>
        </p:blipFill>
        <p:spPr>
          <a:xfrm>
            <a:off x="214645" y="271007"/>
            <a:ext cx="6026667" cy="277965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350942" y="459356"/>
            <a:ext cx="2973812" cy="8895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 </a:t>
            </a:r>
            <a:r>
              <a:rPr lang="ru-RU" sz="2000" b="1" dirty="0" err="1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Trello</a:t>
            </a:r>
            <a:r>
              <a:rPr lang="ru-RU" sz="20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условно </a:t>
            </a:r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бесплатная </a:t>
            </a:r>
            <a:b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3739" t="17080" r="17114" b="6227"/>
          <a:stretch/>
        </p:blipFill>
        <p:spPr>
          <a:xfrm>
            <a:off x="214645" y="3050665"/>
            <a:ext cx="6026667" cy="375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3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95005"/>
            <a:ext cx="7886700" cy="896393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работы 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Trello</a:t>
            </a:r>
            <a:endParaRPr lang="ru-RU" b="1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014" y="2568726"/>
            <a:ext cx="7474688" cy="41636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28650" y="1091398"/>
            <a:ext cx="79850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Доска ― это обязательный элемент для гибкой методологии.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 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Каждый член команды получает к ней доступ в любое время и видит, на каком этапе находится задача.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Каждая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aphikLCG-Regular"/>
              </a:rPr>
              <a:t>задача там — отдельная карточка, и карточки перемещаются по доскам (колонкам) в зависимости от стадии работы.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076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0257" y="4233190"/>
            <a:ext cx="7113069" cy="1845755"/>
          </a:xfrm>
        </p:spPr>
        <p:txBody>
          <a:bodyPr>
            <a:noAutofit/>
          </a:bodyPr>
          <a:lstStyle/>
          <a:p>
            <a:pPr algn="l"/>
            <a:r>
              <a:rPr lang="ru-RU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 происходит управление проектами в </a:t>
            </a:r>
            <a:r>
              <a:rPr lang="ru-RU" sz="6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Trello</a:t>
            </a:r>
            <a:endParaRPr 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Элементы управления проектами:</a:t>
            </a:r>
            <a:endParaRPr lang="en-US" b="1" i="1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996440" y="4322066"/>
            <a:ext cx="5105400" cy="712788"/>
            <a:chOff x="1248" y="1440"/>
            <a:chExt cx="3216" cy="449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25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Карточки</a:t>
              </a:r>
              <a:endPara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4</a:t>
              </a:r>
            </a:p>
          </p:txBody>
        </p: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1996440" y="1807466"/>
            <a:ext cx="5105400" cy="712788"/>
            <a:chOff x="1248" y="2030"/>
            <a:chExt cx="3216" cy="449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27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Команды</a:t>
              </a:r>
              <a:endPara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1</a:t>
              </a:r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1996440" y="2645667"/>
            <a:ext cx="5105400" cy="712788"/>
            <a:chOff x="1248" y="2640"/>
            <a:chExt cx="3216" cy="449"/>
          </a:xfrm>
        </p:grpSpPr>
        <p:sp>
          <p:nvSpPr>
            <p:cNvPr id="15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87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Доски</a:t>
              </a:r>
              <a:endPara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2</a:t>
              </a: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1996440" y="3483868"/>
            <a:ext cx="5105400" cy="712788"/>
            <a:chOff x="1248" y="3230"/>
            <a:chExt cx="3216" cy="449"/>
          </a:xfrm>
        </p:grpSpPr>
        <p:sp>
          <p:nvSpPr>
            <p:cNvPr id="20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99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Списки</a:t>
              </a:r>
              <a:endPara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957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04" y="193820"/>
            <a:ext cx="8823158" cy="110963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Команды </a:t>
            </a:r>
            <a:r>
              <a:rPr lang="ru-RU" sz="2000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(участники)— </a:t>
            </a:r>
            <a:r>
              <a:rPr lang="ru-RU" sz="20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люди, которых объединяют для работы над какими-то совместными проектами. </a:t>
            </a:r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9804" b="8324"/>
          <a:stretch/>
        </p:blipFill>
        <p:spPr>
          <a:xfrm>
            <a:off x="192504" y="2293158"/>
            <a:ext cx="8426710" cy="38807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2503" y="1303450"/>
            <a:ext cx="88231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Команды в </a:t>
            </a:r>
            <a:r>
              <a:rPr lang="ru-RU" dirty="0" err="1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Trello</a:t>
            </a:r>
            <a:r>
              <a:rPr lang="ru-RU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могут быть 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публичными </a:t>
            </a:r>
            <a:r>
              <a:rPr lang="ru-RU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приватными.</a:t>
            </a:r>
            <a:r>
              <a:rPr lang="ru-RU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Публичные используются редко, приватные чаще. Вступить в них можно только 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 ссылке-приглашению</a:t>
            </a:r>
            <a:r>
              <a:rPr lang="ru-RU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сами команды и доски внутри увидят только участники.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293183" y="2659711"/>
            <a:ext cx="1490472" cy="185623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051774" y="6173880"/>
            <a:ext cx="5530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PT Sans"/>
              </a:rPr>
              <a:t>Рисунок 2. Пример</a:t>
            </a:r>
            <a:r>
              <a:rPr lang="ru-RU" dirty="0">
                <a:solidFill>
                  <a:schemeClr val="bg1"/>
                </a:solidFill>
                <a:latin typeface="PT Sans"/>
              </a:rPr>
              <a:t>, как выглядит команда в </a:t>
            </a:r>
            <a:r>
              <a:rPr lang="ru-RU" dirty="0" err="1">
                <a:solidFill>
                  <a:schemeClr val="bg1"/>
                </a:solidFill>
                <a:latin typeface="PT Sans"/>
              </a:rPr>
              <a:t>Trello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060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t="9961" b="18772"/>
          <a:stretch/>
        </p:blipFill>
        <p:spPr>
          <a:xfrm>
            <a:off x="121676" y="1749371"/>
            <a:ext cx="8974514" cy="39969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565" y="363940"/>
            <a:ext cx="8662737" cy="1109630"/>
          </a:xfrm>
        </p:spPr>
        <p:txBody>
          <a:bodyPr>
            <a:noAutofit/>
          </a:bodyPr>
          <a:lstStyle/>
          <a:p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Доски</a:t>
            </a:r>
            <a:r>
              <a:rPr lang="ru-RU" sz="24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как отдельные проекты. Их создают внутри команд, и на каждую добавляют участников</a:t>
            </a:r>
            <a:r>
              <a:rPr lang="ru-RU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 </a:t>
            </a:r>
            <a:endParaRPr lang="ru-RU" sz="2400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16588" y="5882206"/>
            <a:ext cx="51108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Рисунок 3. Так выглядят доски в команде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869356" y="1309036"/>
            <a:ext cx="1511165" cy="32682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80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659" y="419793"/>
            <a:ext cx="8662737" cy="110963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Списки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те самые этапы работы, по которым перемещаются задачи. Чаще всего это стандартные колонки: «Нужно сделать» → «В процессе» → «Готово».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32108"/>
          <a:stretch/>
        </p:blipFill>
        <p:spPr>
          <a:xfrm>
            <a:off x="56058" y="1692833"/>
            <a:ext cx="9087942" cy="185344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42267" y="5534734"/>
            <a:ext cx="45504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Sans"/>
            </a:endParaRPr>
          </a:p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Рисунок 4.2 Список, как этап работы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t="14600" b="47157"/>
          <a:stretch/>
        </p:blipFill>
        <p:spPr>
          <a:xfrm>
            <a:off x="41166" y="3847088"/>
            <a:ext cx="8952614" cy="192585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42267" y="3176949"/>
            <a:ext cx="4397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Рисунок 4.1 Стандартный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/>
              </a:rPr>
              <a:t>список доски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407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10259</TotalTime>
  <Words>254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Arial Narrow</vt:lpstr>
      <vt:lpstr>Calibri</vt:lpstr>
      <vt:lpstr>Calibri Light</vt:lpstr>
      <vt:lpstr>Charlie Text</vt:lpstr>
      <vt:lpstr>GraphikLCG-Regular</vt:lpstr>
      <vt:lpstr>PT Sans</vt:lpstr>
      <vt:lpstr>var(--stk-f--b_family)</vt:lpstr>
      <vt:lpstr>Office Theme</vt:lpstr>
      <vt:lpstr>Использование Trello в управлении студенческими проектами</vt:lpstr>
      <vt:lpstr>Что такое Trello?</vt:lpstr>
      <vt:lpstr>Работа в Trello условно бесплатная  </vt:lpstr>
      <vt:lpstr>Принцип работы Trello</vt:lpstr>
      <vt:lpstr>Как происходит управление проектами в Trello</vt:lpstr>
      <vt:lpstr>Элементы управления проектами:</vt:lpstr>
      <vt:lpstr>Команды (участники)— люди, которых объединяют для работы над какими-то совместными проектами. </vt:lpstr>
      <vt:lpstr>Доски — как отдельные проекты. Их создают внутри команд, и на каждую добавляют участников... </vt:lpstr>
      <vt:lpstr>Списки — те самые этапы работы, по которым перемещаются задачи. Чаще всего это стандартные колонки: «Нужно сделать» → «В процессе» → «Готово».</vt:lpstr>
      <vt:lpstr>Этапов работы может быть сколько угодно: всё зависит от проекта.  </vt:lpstr>
      <vt:lpstr>Карточки — конкретные задачи. Именно их переносят по спискам в зависимости от того, на какой стадии выполнения они находятся. </vt:lpstr>
      <vt:lpstr>Чек-листы — Это списки внутри карточек. Их можно использовать для создания подзадач и можно использовать как этапы проверки качества работы.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Cab-307</cp:lastModifiedBy>
  <cp:revision>34</cp:revision>
  <dcterms:created xsi:type="dcterms:W3CDTF">2019-02-21T15:01:25Z</dcterms:created>
  <dcterms:modified xsi:type="dcterms:W3CDTF">2022-11-08T09:08:49Z</dcterms:modified>
</cp:coreProperties>
</file>