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0" r:id="rId10"/>
    <p:sldId id="265" r:id="rId11"/>
    <p:sldId id="269" r:id="rId12"/>
    <p:sldId id="263" r:id="rId13"/>
    <p:sldId id="264" r:id="rId14"/>
    <p:sldId id="272" r:id="rId15"/>
    <p:sldId id="266" r:id="rId16"/>
    <p:sldId id="273" r:id="rId17"/>
    <p:sldId id="267" r:id="rId18"/>
    <p:sldId id="274" r:id="rId19"/>
    <p:sldId id="268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lapaevsk.bizly.ru/1597781207-uk-kommunalnie-uslugi/" TargetMode="External"/><Relationship Id="rId2" Type="http://schemas.openxmlformats.org/officeDocument/2006/relationships/hyperlink" Target="https://alapaevsk.bizly.ru/1597740630-ruzh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lapaevsk.bizly.ru/1597813157-centralnoe-plyus/" TargetMode="External"/><Relationship Id="rId5" Type="http://schemas.openxmlformats.org/officeDocument/2006/relationships/hyperlink" Target="https://alapaevsk.bizly.ru/1597813064-proizvodstvennoe-predpriyatie-zhkh/" TargetMode="External"/><Relationship Id="rId4" Type="http://schemas.openxmlformats.org/officeDocument/2006/relationships/hyperlink" Target="https://alapaevsk.bizly.ru/1597812955-sluzhba-edinogo-zakazchika-alapaevskogo-municipalnogo-obrazovaniy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6015215" cy="2671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«</a:t>
            </a:r>
            <a:r>
              <a:rPr lang="ru-RU" sz="4000" dirty="0" smtClean="0"/>
              <a:t>Путь </a:t>
            </a:r>
            <a:r>
              <a:rPr lang="ru-RU" sz="4000" dirty="0" smtClean="0"/>
              <a:t>к профессиональной </a:t>
            </a:r>
            <a:r>
              <a:rPr lang="ru-RU" sz="4000" dirty="0" smtClean="0"/>
              <a:t>карьере»</a:t>
            </a:r>
            <a:endParaRPr lang="ru-RU" sz="4000" dirty="0"/>
          </a:p>
        </p:txBody>
      </p:sp>
      <p:pic>
        <p:nvPicPr>
          <p:cNvPr id="1030" name="Picture 6" descr="https://thumbs.dreamstime.com/z/%D0%B1%D0%B8%D0%B7%D0%BD%D0%B5%D1%81%D0%BC%D0%B5%D0%BD-%D0%B5%D1%81%D1%82%D0%BD%D0%B8%D1%86-%D0%B5%D1%81%D1%82%D0%BD%D0%B8%D1%86%D1%8B-infographic-%D0%B8-%D0%B5%D1%82-%D0%BA-%D0%B8-%D1%8E%D1%81%D1%82%D1%80%D0%B0%D1%86%D0%B8%D0%B8-%D0%B2%D0%B5%D0%BA%D1%82%D0%BE%D1%80%D0%B0-%D0%B8%D0%B7%D0%B0%D0%B9%D0%BD%D0%B0-769352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7"/>
          <a:stretch/>
        </p:blipFill>
        <p:spPr bwMode="auto">
          <a:xfrm>
            <a:off x="5148064" y="3681079"/>
            <a:ext cx="3075787" cy="294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12714" y="620688"/>
            <a:ext cx="6423581" cy="30243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6000" dirty="0" smtClean="0"/>
              <a:t>Круглый стол</a:t>
            </a:r>
          </a:p>
          <a:p>
            <a:pPr marL="182880" indent="0" algn="ctr">
              <a:buFont typeface="Georgia" pitchFamily="18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5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МУП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Алапаевское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архитектурно-градостроительное бюро МО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г.Алапаевск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Руководитель Исполняющий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обязанности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директора Ермакова Ирина Валерьевна</a:t>
            </a:r>
            <a:r>
              <a:rPr lang="ru-RU" sz="2400" i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08920"/>
            <a:ext cx="74888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Вид деятельности: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Инженерные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изыскания являются одним из важнейших видов строительной деятельности, с них начинается любой процесс строительства и эксплуатации объектов. Комплексный подход, объединяющий различные виды инженерных изысканий позволяет проводить разностороннее и своевременное обследование строительных площадок, зданий и сооружений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89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altay/1974402/2a0000016d3881a19a431137d72333ca65fe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052736"/>
            <a:ext cx="4968552" cy="3726413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scene3d>
            <a:camera prst="obliqueTopRigh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88640"/>
            <a:ext cx="4884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Инженерные изыскания </a:t>
            </a:r>
            <a:endParaRPr lang="ru-RU" sz="3200" dirty="0"/>
          </a:p>
        </p:txBody>
      </p:sp>
      <p:pic>
        <p:nvPicPr>
          <p:cNvPr id="1028" name="Picture 4" descr="https://avatars.mds.yandex.net/get-altay/1420183/2a00000167a70acac1d7b7f74238ca17c97e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5009627" cy="333975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Торговля розничная в нестационарных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торговых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объектах и на рынках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4868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Индивидуальный предприниматель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Кульчеева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Е.Н.</a:t>
            </a:r>
          </a:p>
        </p:txBody>
      </p:sp>
      <p:pic>
        <p:nvPicPr>
          <p:cNvPr id="2052" name="Picture 4" descr="https://trio-market.ru/upload/iblock/e69/b186fa4340521c917cff62bf9eb623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474496" cy="260587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altay/939994/2a0000016287fda66e1ee73ae371545bd741/XXX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6"/>
          <a:stretch/>
        </p:blipFill>
        <p:spPr bwMode="auto">
          <a:xfrm>
            <a:off x="3793980" y="2582371"/>
            <a:ext cx="4835640" cy="270137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58" y="86432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Руководитель</a:t>
            </a:r>
          </a:p>
          <a:p>
            <a:pPr algn="ctr"/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Гундырева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Светлана Анатольевна, директор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323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Муниципальный фонд поддержки малого предпринимательства г. Алапаевск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6466" y="1730647"/>
            <a:ext cx="9001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Виды деятельности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Основной вид деятельности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Предоставление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прочих финансовых услуг, кроме услуг по страхованию и пенсионному обеспечению, не включенных в другие группировки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Дополнительные виды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деятельности</a:t>
            </a: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Деятельность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 обработке данных, предоставление услуг по размещению информации и связанная с этим деятельность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Деятельность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 созданию и использованию баз данных и информационных ресурсов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Деятельность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 оказанию услуг в области бухгалтерского учета, по проведению финансового аудита, по налоговому консультированию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Консультирование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 вопросам коммерческой деятельности и управления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Исследование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конъюнктуры рынка и изучение общественного мнения</a:t>
            </a:r>
          </a:p>
        </p:txBody>
      </p:sp>
    </p:spTree>
    <p:extLst>
      <p:ext uri="{BB962C8B-B14F-4D97-AF65-F5344CB8AC3E}">
        <p14:creationId xmlns:p14="http://schemas.microsoft.com/office/powerpoint/2010/main" val="39577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/slide/b/BTI1af7zmJxhZt2Qv4AeygH3PSRDUrijn5kbNu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" y="1628800"/>
            <a:ext cx="4571289" cy="34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slide.ru/images/9/15537/960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94" y="3501008"/>
            <a:ext cx="447598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2" y="170056"/>
            <a:ext cx="9142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Предоставление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прочих финансовых услуг, кроме услуг по страхованию и пенсионному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обеспечению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24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Общество с ограниченной ответственностью «Элемент-Трейд»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Н.Тагил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ТС «Монетка»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04577"/>
              </p:ext>
            </p:extLst>
          </p:nvPr>
        </p:nvGraphicFramePr>
        <p:xfrm>
          <a:off x="179512" y="1662212"/>
          <a:ext cx="8694712" cy="4780290"/>
        </p:xfrm>
        <a:graphic>
          <a:graphicData uri="http://schemas.openxmlformats.org/drawingml/2006/table">
            <a:tbl>
              <a:tblPr/>
              <a:tblGrid>
                <a:gridCol w="8694712"/>
              </a:tblGrid>
              <a:tr h="347504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Розничная торговля в неспециализированных магазинах незамороженными продуктами, включая напитки, и табачными изделиями</a:t>
                      </a: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?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9914" marR="47932" marT="29957" marB="299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Сдача внаем собственного недвижимого имущества</a:t>
                      </a:r>
                    </a:p>
                  </a:txBody>
                  <a:tcPr marL="59914" marR="47932" marT="29957" marB="299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Исследование конъюнктуры рынка</a:t>
                      </a:r>
                    </a:p>
                  </a:txBody>
                  <a:tcPr marL="59914" marR="47932" marT="29957" marB="299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Неспециализированная оптовая торговля незамороженными пищевыми продуктами, напитками и табачными изделиями</a:t>
                      </a:r>
                    </a:p>
                  </a:txBody>
                  <a:tcPr marL="59914" marR="47932" marT="29957" marB="299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Рекламная деятельность</a:t>
                      </a:r>
                    </a:p>
                  </a:txBody>
                  <a:tcPr marL="59914" marR="47932" marT="29957" marB="299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Прочая оптовая торговля</a:t>
                      </a:r>
                    </a:p>
                  </a:txBody>
                  <a:tcPr marL="59914" marR="47932" marT="29957" marB="299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Оптовая торговля прочими потребительскими товарами, не включенными в другие группировки</a:t>
                      </a:r>
                    </a:p>
                  </a:txBody>
                  <a:tcPr marL="59914" marR="47932" marT="29957" marB="299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Специализированная розничная торговля прочими непродовольственными товарами, не включенными в другие группировки</a:t>
                      </a:r>
                    </a:p>
                  </a:txBody>
                  <a:tcPr marL="59914" marR="47932" marT="29957" marB="299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Деятельность агентов по оптовой торговле пищевыми продуктами, включая напитки, и табачными изделиями</a:t>
                      </a:r>
                    </a:p>
                  </a:txBody>
                  <a:tcPr marL="59914" marR="47932" marT="29957" marB="299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Деятельность холдинг-компаний в области финансового посредничества</a:t>
                      </a:r>
                    </a:p>
                  </a:txBody>
                  <a:tcPr marL="59914" marR="47932" marT="29957" marB="299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79712" y="1204916"/>
            <a:ext cx="5544616" cy="4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defaultfont"/>
                <a:cs typeface="Arial" pitchFamily="34" charset="0"/>
              </a:rPr>
              <a:t>Виды деятельности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585" y="782032"/>
            <a:ext cx="666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Учредитель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Заболотнов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Роман Николаевич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career.monetka.ru/upload/iblock/e2a/e2ad759661f1f575272c1d57cbfd421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/>
          <a:stretch/>
        </p:blipFill>
        <p:spPr bwMode="auto">
          <a:xfrm>
            <a:off x="3071542" y="908720"/>
            <a:ext cx="5872793" cy="344203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1.photo.2gis.com/images/branch/16/2251799847620815_996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8" y="3414807"/>
            <a:ext cx="5832648" cy="32808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0160" y="35565"/>
            <a:ext cx="3480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ТС «Монетка»</a:t>
            </a:r>
          </a:p>
        </p:txBody>
      </p:sp>
    </p:spTree>
    <p:extLst>
      <p:ext uri="{BB962C8B-B14F-4D97-AF65-F5344CB8AC3E}">
        <p14:creationId xmlns:p14="http://schemas.microsoft.com/office/powerpoint/2010/main" val="5079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410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Уральский государственный лесотехнический университет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Ректор Платонов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Евгений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Петрович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Кандидат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сельскохозяйственных наук, доцент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783" y="2780928"/>
            <a:ext cx="884408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Образовательные программы: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Лесное дело;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Технология заготовительных и деревообрабатывающих производств;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Ландшафная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архитектура;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Эксплуатация транспортно-технологических машин и комплексов;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Менеджмент;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Строительство;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Прикладная информатика;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Землеустройство </a:t>
            </a:r>
            <a:r>
              <a:rPr lang="ru-RU" sz="2000" smtClean="0">
                <a:solidFill>
                  <a:schemeClr val="tx2">
                    <a:lumMod val="50000"/>
                  </a:schemeClr>
                </a:solidFill>
              </a:rPr>
              <a:t>и кадастр;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www.placevisor.com/uploads/images/business/000017298/uralskijj-gosudarstvennyjj-lesotekhnicheskijj-univ1381744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3" y="1346076"/>
            <a:ext cx="4981575" cy="37338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barnaul.org/upload/resize_cache/iblock/f23/1418_791_11ad056af159509fa29b13aa1d5079c1a/IMG_78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702783" cy="352931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9099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Уральский государственный лесотехнический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10270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550" y="162880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Руководителем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Алапаевский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ЦЗН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Кожина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Елена Витальевна.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Алапаевский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центр занятости населения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36912"/>
            <a:ext cx="90364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Основными функциями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Алапаевский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ЦЗН являются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	регистрация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граждан в качестве безработных;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	содействие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гражданам в поиске подходящей работы;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	осуществление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социальных выплат безработным (пособия по безработице);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	организация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переобучения граждан;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	организация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 проведение оплачиваемых общественных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1978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097" y="620688"/>
            <a:ext cx="87849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содействие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выпускникам школ в определении своей профессиональной траектории, работодателям в поиске профессиональных кадров для своего предприятия, информирование учащихся о вакансиях и возможностях получения высшего образования.</a:t>
            </a:r>
          </a:p>
          <a:p>
            <a:r>
              <a:rPr lang="ru-RU" dirty="0"/>
              <a:t>     </a:t>
            </a:r>
          </a:p>
        </p:txBody>
      </p:sp>
      <p:pic>
        <p:nvPicPr>
          <p:cNvPr id="1026" name="Picture 2" descr="https://st3.depositphotos.com/1532932/17506/v/950/depositphotos_175067156-stock-illustration-highschool-graduate-with-diploma-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83436"/>
            <a:ext cx="3384376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i.mycdn.me/i?r=AyH4iRPQ2q0otWIFepML2LxRtcUEImLhVCGZbdGGcmg9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4" y="404664"/>
            <a:ext cx="5210175" cy="32575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pbs.twimg.com/media/De_ZkZkXUAAEU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824536" cy="361840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848872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Путь к профессиональной карьере</a:t>
            </a:r>
            <a:endParaRPr lang="ru-RU" dirty="0"/>
          </a:p>
        </p:txBody>
      </p:sp>
      <p:pic>
        <p:nvPicPr>
          <p:cNvPr id="1030" name="Picture 6" descr="https://thumbs.dreamstime.com/z/%D0%B1%D0%B8%D0%B7%D0%BD%D0%B5%D1%81%D0%BC%D0%B5%D0%BD-%D0%B5%D1%81%D1%82%D0%BD%D0%B8%D1%86-%D0%B5%D1%81%D1%82%D0%BD%D0%B8%D1%86%D1%8B-infographic-%D0%B8-%D0%B5%D1%82-%D0%BA-%D0%B8-%D1%8E%D1%81%D1%82%D1%80%D0%B0%D1%86%D0%B8%D0%B8-%D0%B2%D0%B5%D0%BA%D1%82%D0%BE%D1%80%D0%B0-%D0%B8%D0%B7%D0%B0%D0%B9%D0%BD%D0%B0-769352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7"/>
          <a:stretch/>
        </p:blipFill>
        <p:spPr bwMode="auto">
          <a:xfrm>
            <a:off x="4502539" y="3645024"/>
            <a:ext cx="3113413" cy="298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8924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Задачи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оказать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практическую помощь выпускникам школ, находящимся на стадии определения своего профессионального становления, и работодателям в подборе необходимых кадров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создать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единую информационную среду, которая  обеспечит установление непосредственного контакта и диалога между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участниками встречи;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                           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           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продемонстрировать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возможности продолжения обучения в учреждениях ВПО по специальности.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1031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Участники мероприятия: социальные партнеры техникума - работодатели и представители вузов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ctr"/>
            <a:endParaRPr lang="ru-RU" sz="2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Общество с ограниченной ответственностью «Аркада Групп»;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Муниципальное казенное учреждение «Управление жилищно-коммунального хозяйства, строительства и обслуживание органов местного самоуправления»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МКУ Дирекция единого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заказчика;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МУП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лапаевское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архитектурно-градостроительное бюро МО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г.Алапаевск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Индивидуальный предприниматель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Кульчеева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Е.Н.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Муниципальный фонд поддержки малого предпринимательства г. Алапаевск;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Общество с ограниченной ответственностью «Элемент-Трейд»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Н.Тагил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ТС «Монетка»;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Уральский государственный лесотехнический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университет;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Центр занятости г. Алапаевск.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p/AF1QipOo8X8VvC9bnllqcPQOxOJr8ZNaRhqRlDKzib5v=w600-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6686"/>
            <a:ext cx="3578312" cy="1944216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2719" y="0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Государственное автономное профессиональное образовательное учреждение Свердловской области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Алапаевский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многопрофильный техникум»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719" y="4005064"/>
            <a:ext cx="8194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Коммерция (по отраслям);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Технология продукции общественного питания;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Строительство и эксплуатация зданий и сооружений;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Мастер сухого строительства.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090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Образовательное учреждение готовит специалистов среднего звена: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041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Руководитель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Генеральный директор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Барышников Александр Валентинович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817" y="2564904"/>
            <a:ext cx="88924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Виды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деятельности</a:t>
            </a: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Строительство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жилых и нежилых зданий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Дополнительные виды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Монтаж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промышленных машин и оборудования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Разборка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 снос зданий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Подготовка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строительной площадки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Производство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электромонтажных работ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Производство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санитарно-технических работ, монтаж отопительных систем и систем кондиционирования воздуха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Производство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прочих строительно-монтажных работ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Производство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штукатурных работ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528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Общество с ограниченной ответственностью «Аркада Групп»</a:t>
            </a:r>
          </a:p>
        </p:txBody>
      </p:sp>
    </p:spTree>
    <p:extLst>
      <p:ext uri="{BB962C8B-B14F-4D97-AF65-F5344CB8AC3E}">
        <p14:creationId xmlns:p14="http://schemas.microsoft.com/office/powerpoint/2010/main" val="20129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1.wp.com/lestnitsygid.ru/wp-content/uploads/2016/10/im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4" y="1086677"/>
            <a:ext cx="3851920" cy="256794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mycdn.me/i?r=AzEPZsRbOZEKgBhR0XGMT1RkY7jWcxIXMlxIg0JrUzjSJ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38" y="1086677"/>
            <a:ext cx="3634763" cy="242460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1.photo.2gis.com/images/branch/9/1266637398443440_ce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5" y="3845881"/>
            <a:ext cx="3842334" cy="288175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dn0.youla.io/files/images/780_780/5e/c6/5ec6f9905994675e67121336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38" y="3845881"/>
            <a:ext cx="3634763" cy="279609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055" y="260648"/>
            <a:ext cx="8306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Строительство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жилых и нежилых зданий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91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4367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Руководитель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Директор Сысоев Алексей Николаевич 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76872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	К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сферам деятельности фирмы можно отнести следующие виды: Коммунальные службы.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Так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же в Алапаевске в сфере Коммунальные службы работают следующие компании:</a:t>
            </a:r>
          </a:p>
          <a:p>
            <a:endParaRPr lang="ru-RU" sz="22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Ружк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УК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Коммунальные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Услуги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Служба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Единого Заказчика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hlinkClick r:id="rId4"/>
              </a:rPr>
              <a:t>Алапаевского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 Муниципального Образования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Производственное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hlinkClick r:id="rId5"/>
              </a:rPr>
              <a:t>предприятие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hlinkClick r:id="rId5"/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ЖКХ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Центральное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hlinkClick r:id="rId6"/>
              </a:rPr>
              <a:t>Плюс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47990"/>
            <a:ext cx="5287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МКУ Дирекция единого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заказчика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llufa.ru/upload/iblock/c4c/c4cb9a7a7dbbafaaea5ca04a998959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8" y="1447553"/>
            <a:ext cx="3674295" cy="243728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aysi.ru/wp-content/uploads/9/6/f/96f27c7ecbe05df7c5b276579438ad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8" y="4088612"/>
            <a:ext cx="3766080" cy="25211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bs.twimg.com/media/EK7om_5WwAArR3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2752"/>
            <a:ext cx="3672408" cy="275430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fkr72.ru/files/news/tn_269893_2cd533656483a0a_15789768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8463"/>
            <a:ext cx="3600400" cy="240253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32656"/>
            <a:ext cx="5051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Коммунальные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работы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523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618</Words>
  <Application>Microsoft Office PowerPoint</Application>
  <PresentationFormat>Экран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«Путь к профессиональной карьере»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Путь к профессиональной карьере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к профессиональной карьере</dc:title>
  <dc:creator>д</dc:creator>
  <cp:lastModifiedBy>д</cp:lastModifiedBy>
  <cp:revision>22</cp:revision>
  <dcterms:created xsi:type="dcterms:W3CDTF">2020-12-02T11:54:51Z</dcterms:created>
  <dcterms:modified xsi:type="dcterms:W3CDTF">2020-12-08T10:37:27Z</dcterms:modified>
</cp:coreProperties>
</file>